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8" r:id="rId1"/>
  </p:sldMasterIdLst>
  <p:notesMasterIdLst>
    <p:notesMasterId r:id="rId29"/>
  </p:notesMasterIdLst>
  <p:sldIdLst>
    <p:sldId id="293" r:id="rId2"/>
    <p:sldId id="294" r:id="rId3"/>
    <p:sldId id="307" r:id="rId4"/>
    <p:sldId id="297" r:id="rId5"/>
    <p:sldId id="314" r:id="rId6"/>
    <p:sldId id="267" r:id="rId7"/>
    <p:sldId id="284" r:id="rId8"/>
    <p:sldId id="286" r:id="rId9"/>
    <p:sldId id="276" r:id="rId10"/>
    <p:sldId id="287" r:id="rId11"/>
    <p:sldId id="319" r:id="rId12"/>
    <p:sldId id="289" r:id="rId13"/>
    <p:sldId id="316" r:id="rId14"/>
    <p:sldId id="277" r:id="rId15"/>
    <p:sldId id="330" r:id="rId16"/>
    <p:sldId id="332" r:id="rId17"/>
    <p:sldId id="335" r:id="rId18"/>
    <p:sldId id="336" r:id="rId19"/>
    <p:sldId id="337" r:id="rId20"/>
    <p:sldId id="269" r:id="rId21"/>
    <p:sldId id="321" r:id="rId22"/>
    <p:sldId id="317" r:id="rId23"/>
    <p:sldId id="338" r:id="rId24"/>
    <p:sldId id="322" r:id="rId25"/>
    <p:sldId id="325" r:id="rId26"/>
    <p:sldId id="346" r:id="rId27"/>
    <p:sldId id="320" r:id="rId28"/>
  </p:sldIdLst>
  <p:sldSz cx="12192000" cy="6858000"/>
  <p:notesSz cx="6858000" cy="9144000"/>
  <p:embeddedFontLst>
    <p:embeddedFont>
      <p:font typeface="Montserrat" pitchFamily="2" charset="77"/>
      <p:regular r:id="rId30"/>
      <p:bold r:id="rId31"/>
      <p:italic r:id="rId32"/>
      <p:boldItalic r:id="rId33"/>
    </p:embeddedFont>
    <p:embeddedFont>
      <p:font typeface="Montserrat Medium" pitchFamily="2" charset="77"/>
      <p:regular r:id="rId34"/>
      <p:bold r:id="rId35"/>
      <p:italic r:id="rId36"/>
      <p:boldItalic r:id="rId37"/>
    </p:embeddedFont>
    <p:embeddedFont>
      <p:font typeface="Proxima Nova Black" panose="02000506030000020004" pitchFamily="2" charset="0"/>
      <p:bold r:id="rId38"/>
      <p:italic r:id="rId39"/>
      <p:boldItalic r:id="rId40"/>
    </p:embeddedFont>
    <p:embeddedFont>
      <p:font typeface="Proxima Nova Extrabold" panose="02000506030000020004" pitchFamily="2" charset="0"/>
      <p:bold r:id="rId41"/>
      <p:italic r:id="rId42"/>
      <p:boldItalic r:id="rId43"/>
    </p:embeddedFont>
    <p:embeddedFont>
      <p:font typeface="Proxima Nova Medium" panose="02000506030000020004" pitchFamily="2" charset="0"/>
      <p:regular r:id="rId44"/>
      <p:italic r:id="rId45"/>
    </p:embeddedFont>
    <p:embeddedFont>
      <p:font typeface="Proxima Nova Rg" panose="02000506030000020004" pitchFamily="2" charset="0"/>
      <p:bold r:id="rId46"/>
    </p:embeddedFont>
    <p:embeddedFont>
      <p:font typeface="Proxima Nova Th" panose="02000506030000020004"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guide id="6" pos="7680" userDrawn="1">
          <p15:clr>
            <a:srgbClr val="A4A3A4"/>
          </p15:clr>
        </p15:guide>
        <p15:guide id="7" orient="horz" pos="4320" userDrawn="1">
          <p15:clr>
            <a:srgbClr val="A4A3A4"/>
          </p15:clr>
        </p15:guide>
        <p15:guide id="8" orient="horz" pos="34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829"/>
    <a:srgbClr val="000000"/>
    <a:srgbClr val="A0A0A0"/>
    <a:srgbClr val="888888"/>
    <a:srgbClr val="014238"/>
    <a:srgbClr val="FF0ABD"/>
    <a:srgbClr val="331548"/>
    <a:srgbClr val="683778"/>
    <a:srgbClr val="FFFFFF"/>
    <a:srgbClr val="6F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p:restoredTop sz="94164"/>
  </p:normalViewPr>
  <p:slideViewPr>
    <p:cSldViewPr snapToGrid="0">
      <p:cViewPr>
        <p:scale>
          <a:sx n="191" d="100"/>
          <a:sy n="191" d="100"/>
        </p:scale>
        <p:origin x="144" y="736"/>
      </p:cViewPr>
      <p:guideLst>
        <p:guide orient="horz"/>
        <p:guide/>
        <p:guide pos="7680"/>
        <p:guide orient="horz" pos="4320"/>
        <p:guide orient="horz" pos="3407"/>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42" d="100"/>
          <a:sy n="142" d="100"/>
        </p:scale>
        <p:origin x="459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84BB9-421D-D74A-B758-6FF2AB0B23BA}" type="datetimeFigureOut">
              <a:rPr lang="en-US" smtClean="0"/>
              <a:t>5/19/26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4917-3E84-4A41-A70B-466D9B565CA4}" type="slidenum">
              <a:rPr lang="en-US" smtClean="0"/>
              <a:t>‹#›</a:t>
            </a:fld>
            <a:endParaRPr lang="en-US"/>
          </a:p>
        </p:txBody>
      </p:sp>
    </p:spTree>
    <p:extLst>
      <p:ext uri="{BB962C8B-B14F-4D97-AF65-F5344CB8AC3E}">
        <p14:creationId xmlns:p14="http://schemas.microsoft.com/office/powerpoint/2010/main" val="423542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m.zoho.com/crm/org2336193/tab/Accounts/147786000018348001?sub_module=Task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a:t>
            </a:fld>
            <a:endParaRPr lang="en-US"/>
          </a:p>
        </p:txBody>
      </p:sp>
    </p:spTree>
    <p:extLst>
      <p:ext uri="{BB962C8B-B14F-4D97-AF65-F5344CB8AC3E}">
        <p14:creationId xmlns:p14="http://schemas.microsoft.com/office/powerpoint/2010/main" val="32171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8C9AA-411A-4A2C-0FC8-6CA1163C4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6E4DC-D2DF-9140-89BB-EA6F18FFA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36BD0-2858-841A-F52C-824D91730E2C}"/>
              </a:ext>
            </a:extLst>
          </p:cNvPr>
          <p:cNvSpPr>
            <a:spLocks noGrp="1"/>
          </p:cNvSpPr>
          <p:nvPr>
            <p:ph type="body" idx="1"/>
          </p:nvPr>
        </p:nvSpPr>
        <p:spPr/>
        <p:txBody>
          <a:bodyPr/>
          <a:lstStyle/>
          <a:p>
            <a:r>
              <a:rPr lang="en-US" sz="1200" dirty="0"/>
              <a:t>Access to talent continues to be a major constraint as our region is projecting a need for 40,000 workers over the next 7 years. </a:t>
            </a:r>
          </a:p>
          <a:p>
            <a:endParaRPr lang="en-US" sz="1200" dirty="0"/>
          </a:p>
          <a:p>
            <a:endParaRPr lang="en-US" sz="1200" dirty="0"/>
          </a:p>
          <a:p>
            <a:r>
              <a:rPr lang="en-US" sz="1200" dirty="0"/>
              <a:t>We continued to assist employers with their hiring needs, through major job fairs, newcomer attraction and post-secondary partnerships.</a:t>
            </a:r>
            <a:endParaRPr lang="en-US" sz="1200" dirty="0">
              <a:cs typeface="Calibri"/>
            </a:endParaRPr>
          </a:p>
          <a:p>
            <a:r>
              <a:rPr lang="en-US" dirty="0">
                <a:cs typeface="Calibri"/>
              </a:rPr>
              <a:t>8 External Job Fairs:</a:t>
            </a:r>
          </a:p>
          <a:p>
            <a:r>
              <a:rPr lang="en-US" dirty="0">
                <a:cs typeface="Calibri"/>
              </a:rPr>
              <a:t>WILL Employment Advanced Manufacturing Job Fair (130)</a:t>
            </a:r>
          </a:p>
          <a:p>
            <a:r>
              <a:rPr lang="en-US" dirty="0">
                <a:cs typeface="Calibri"/>
              </a:rPr>
              <a:t>WILL Employment Health Job Fair (20)</a:t>
            </a:r>
          </a:p>
          <a:p>
            <a:r>
              <a:rPr lang="en-US" dirty="0">
                <a:cs typeface="Calibri"/>
              </a:rPr>
              <a:t>UWO (2) (400X2)</a:t>
            </a:r>
          </a:p>
          <a:p>
            <a:r>
              <a:rPr lang="en-US" dirty="0">
                <a:cs typeface="Calibri"/>
              </a:rPr>
              <a:t>Fanshawe (1000X2)</a:t>
            </a:r>
          </a:p>
          <a:p>
            <a:r>
              <a:rPr lang="en-US" b="0" i="0" dirty="0">
                <a:solidFill>
                  <a:srgbClr val="202123"/>
                </a:solidFill>
                <a:effectLst/>
                <a:highlight>
                  <a:srgbClr val="FFFFFF"/>
                </a:highlight>
                <a:latin typeface="Zoho_Puvi_SemiBold"/>
              </a:rPr>
              <a:t>Northwest London Resource Centre (21)</a:t>
            </a:r>
          </a:p>
          <a:p>
            <a:endParaRPr lang="en-US" b="0" i="0" dirty="0">
              <a:solidFill>
                <a:srgbClr val="202123"/>
              </a:solidFill>
              <a:effectLst/>
              <a:highlight>
                <a:srgbClr val="FFFFFF"/>
              </a:highlight>
              <a:latin typeface="Zoho_Puvi_SemiBold"/>
            </a:endParaRPr>
          </a:p>
          <a:p>
            <a:endParaRPr lang="en-US" dirty="0"/>
          </a:p>
        </p:txBody>
      </p:sp>
      <p:sp>
        <p:nvSpPr>
          <p:cNvPr id="4" name="Slide Number Placeholder 3">
            <a:extLst>
              <a:ext uri="{FF2B5EF4-FFF2-40B4-BE49-F238E27FC236}">
                <a16:creationId xmlns:a16="http://schemas.microsoft.com/office/drawing/2014/main" id="{6E8EB797-3F91-98B4-13D2-4A613679E57E}"/>
              </a:ext>
            </a:extLst>
          </p:cNvPr>
          <p:cNvSpPr>
            <a:spLocks noGrp="1"/>
          </p:cNvSpPr>
          <p:nvPr>
            <p:ph type="sldNum" sz="quarter" idx="5"/>
          </p:nvPr>
        </p:nvSpPr>
        <p:spPr/>
        <p:txBody>
          <a:bodyPr/>
          <a:lstStyle/>
          <a:p>
            <a:fld id="{5F794917-3E84-4A41-A70B-466D9B565CA4}" type="slidenum">
              <a:rPr lang="en-US" smtClean="0"/>
              <a:t>11</a:t>
            </a:fld>
            <a:endParaRPr lang="en-US"/>
          </a:p>
        </p:txBody>
      </p:sp>
    </p:spTree>
    <p:extLst>
      <p:ext uri="{BB962C8B-B14F-4D97-AF65-F5344CB8AC3E}">
        <p14:creationId xmlns:p14="http://schemas.microsoft.com/office/powerpoint/2010/main" val="376063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year we have been working together with to </a:t>
            </a:r>
            <a:r>
              <a:rPr lang="en-US" sz="1800" b="0" i="0" u="none" strike="noStrike" dirty="0">
                <a:effectLst/>
                <a:highlight>
                  <a:srgbClr val="FFFFFF"/>
                </a:highlight>
                <a:latin typeface="Zoho_Puvi_Regular"/>
                <a:hlinkClick r:id="rId3"/>
              </a:rPr>
              <a:t>Bamboo Innovations Inc.</a:t>
            </a:r>
            <a:r>
              <a:rPr lang="en-US" sz="1800" b="0" i="0" u="none" strike="noStrike" dirty="0">
                <a:effectLst/>
                <a:highlight>
                  <a:srgbClr val="FFFFFF"/>
                </a:highlight>
                <a:latin typeface="Zoho_Puvi_Regular"/>
              </a:rPr>
              <a:t> and on the Job Portals </a:t>
            </a:r>
            <a:r>
              <a:rPr lang="en-US" sz="1800" b="0" i="0" dirty="0">
                <a:solidFill>
                  <a:srgbClr val="313949"/>
                </a:solidFill>
                <a:effectLst/>
                <a:highlight>
                  <a:srgbClr val="FFFFFF"/>
                </a:highlight>
                <a:latin typeface="Zoho_Puvi_Regular"/>
              </a:rPr>
              <a:t>automation and </a:t>
            </a:r>
            <a:r>
              <a:rPr lang="en-US" sz="1800" b="0" i="0" dirty="0">
                <a:solidFill>
                  <a:srgbClr val="000000"/>
                </a:solidFill>
                <a:effectLst/>
                <a:highlight>
                  <a:srgbClr val="FFFFFF"/>
                </a:highlight>
                <a:latin typeface="Roboto" panose="02000000000000000000" pitchFamily="2" charset="0"/>
              </a:rPr>
              <a:t>built an advanced AI model using machine learning algorithms to scan websites (Career pages), pick up any new job postings, adjust them to fit LEDC’s standard format and add them to the LEDC job board every 24 hours.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dk1"/>
                </a:solidFill>
                <a:latin typeface="+mn-lt"/>
                <a:ea typeface="+mn-ea"/>
                <a:cs typeface="+mn-cs"/>
              </a:rPr>
              <a:t>29 Companies on Automated Job portals Phase II starting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dk1"/>
                </a:solidFill>
                <a:latin typeface="+mn-lt"/>
                <a:ea typeface="+mn-ea"/>
                <a:cs typeface="+mn-cs"/>
              </a:rPr>
              <a:t>Pageviews on all 3 job portals have increased </a:t>
            </a:r>
            <a:r>
              <a:rPr lang="en-US" sz="1800" b="0" i="0" dirty="0">
                <a:solidFill>
                  <a:srgbClr val="323537"/>
                </a:solidFill>
                <a:effectLst/>
                <a:latin typeface="Roboto" panose="02000000000000000000" pitchFamily="2" charset="0"/>
              </a:rPr>
              <a:t>significantly</a:t>
            </a:r>
            <a:r>
              <a:rPr lang="en-US" sz="1200" b="0" kern="1200" baseline="0" dirty="0">
                <a:solidFill>
                  <a:schemeClr val="dk1"/>
                </a:solidFill>
                <a:latin typeface="+mn-lt"/>
                <a:ea typeface="+mn-ea"/>
                <a:cs typeface="+mn-cs"/>
              </a:rPr>
              <a:t> from last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dk1"/>
                </a:solidFill>
                <a:latin typeface="+mn-lt"/>
                <a:ea typeface="+mn-ea"/>
                <a:cs typeface="+mn-cs"/>
              </a:rPr>
              <a:t>LMJ from 143,700 to 382,000 – 165%</a:t>
            </a:r>
            <a:endParaRPr lang="en-US" sz="1200" b="1" kern="1200" baseline="0" dirty="0">
              <a:solidFill>
                <a:schemeClr val="dk1"/>
              </a:solidFill>
              <a:latin typeface="+mn-lt"/>
              <a:ea typeface="+mn-ea"/>
              <a:cs typeface="+mn-cs"/>
            </a:endParaRPr>
          </a:p>
          <a:p>
            <a:pPr marL="342900" indent="-342900">
              <a:buFont typeface="Arial" panose="020B0604020202020204" pitchFamily="34" charset="0"/>
              <a:buChar char="•"/>
            </a:pPr>
            <a:r>
              <a:rPr lang="en-US" sz="1200" dirty="0"/>
              <a:t>LTJ from 137,900 to 395,800 – 187%</a:t>
            </a:r>
          </a:p>
          <a:p>
            <a:pPr marL="342900" indent="-342900">
              <a:buFont typeface="Arial" panose="020B0604020202020204" pitchFamily="34" charset="0"/>
              <a:buChar char="•"/>
            </a:pPr>
            <a:r>
              <a:rPr lang="en-US" sz="1200" dirty="0">
                <a:cs typeface="Calibri"/>
              </a:rPr>
              <a:t>LHJ from 15,200 to 68,133 -348%</a:t>
            </a:r>
          </a:p>
          <a:p>
            <a:pPr marL="342900" indent="-342900">
              <a:buFont typeface="Arial" panose="020B0604020202020204" pitchFamily="34" charset="0"/>
              <a:buChar char="•"/>
            </a:pPr>
            <a:endParaRPr lang="en-US" sz="1200" dirty="0">
              <a:cs typeface="Calibri"/>
            </a:endParaRPr>
          </a:p>
          <a:p>
            <a:r>
              <a:rPr lang="en-US" sz="1200" dirty="0">
                <a:cs typeface="Calibri"/>
              </a:rPr>
              <a:t>WHY: </a:t>
            </a:r>
          </a:p>
          <a:p>
            <a:pPr marL="342900" indent="-342900">
              <a:buFont typeface="Arial" panose="020B0604020202020204" pitchFamily="34" charset="0"/>
              <a:buChar char="•"/>
            </a:pPr>
            <a:r>
              <a:rPr lang="en-US" sz="1200" dirty="0">
                <a:cs typeface="Calibri"/>
              </a:rPr>
              <a:t>MK Campaigns (AI - emails replying to inquiries from DTT and Choose London)</a:t>
            </a:r>
          </a:p>
          <a:p>
            <a:pPr marL="342900" indent="-342900">
              <a:buFont typeface="Arial" panose="020B0604020202020204" pitchFamily="34" charset="0"/>
              <a:buChar char="•"/>
            </a:pPr>
            <a:r>
              <a:rPr lang="en-US" sz="1200" dirty="0">
                <a:cs typeface="Calibri"/>
              </a:rPr>
              <a:t>Social media on Facebook and LinkedIn</a:t>
            </a:r>
          </a:p>
          <a:p>
            <a:pPr marL="342900" indent="-342900">
              <a:buFont typeface="Arial" panose="020B0604020202020204" pitchFamily="34" charset="0"/>
              <a:buChar char="•"/>
            </a:pPr>
            <a:r>
              <a:rPr lang="en-US" sz="1200" dirty="0">
                <a:cs typeface="Calibri"/>
              </a:rPr>
              <a:t>New banners with QR code</a:t>
            </a:r>
          </a:p>
          <a:p>
            <a:pPr marL="342900" indent="-342900">
              <a:buFont typeface="Arial" panose="020B0604020202020204" pitchFamily="34" charset="0"/>
              <a:buChar char="•"/>
            </a:pPr>
            <a:r>
              <a:rPr lang="en-US" sz="1200" dirty="0">
                <a:cs typeface="Calibri"/>
              </a:rPr>
              <a:t>Job Portals (New Jobs alert subscriptions)</a:t>
            </a:r>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12</a:t>
            </a:fld>
            <a:endParaRPr lang="en-US"/>
          </a:p>
        </p:txBody>
      </p:sp>
    </p:spTree>
    <p:extLst>
      <p:ext uri="{BB962C8B-B14F-4D97-AF65-F5344CB8AC3E}">
        <p14:creationId xmlns:p14="http://schemas.microsoft.com/office/powerpoint/2010/main" val="3862079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13</a:t>
            </a:fld>
            <a:endParaRPr lang="en-US"/>
          </a:p>
        </p:txBody>
      </p:sp>
    </p:spTree>
    <p:extLst>
      <p:ext uri="{BB962C8B-B14F-4D97-AF65-F5344CB8AC3E}">
        <p14:creationId xmlns:p14="http://schemas.microsoft.com/office/powerpoint/2010/main" val="43474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14</a:t>
            </a:fld>
            <a:endParaRPr lang="en-US"/>
          </a:p>
        </p:txBody>
      </p:sp>
    </p:spTree>
    <p:extLst>
      <p:ext uri="{BB962C8B-B14F-4D97-AF65-F5344CB8AC3E}">
        <p14:creationId xmlns:p14="http://schemas.microsoft.com/office/powerpoint/2010/main" val="327289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15</a:t>
            </a:fld>
            <a:endParaRPr lang="en-US"/>
          </a:p>
        </p:txBody>
      </p:sp>
    </p:spTree>
    <p:extLst>
      <p:ext uri="{BB962C8B-B14F-4D97-AF65-F5344CB8AC3E}">
        <p14:creationId xmlns:p14="http://schemas.microsoft.com/office/powerpoint/2010/main" val="330487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16</a:t>
            </a:fld>
            <a:endParaRPr lang="en-US"/>
          </a:p>
        </p:txBody>
      </p:sp>
    </p:spTree>
    <p:extLst>
      <p:ext uri="{BB962C8B-B14F-4D97-AF65-F5344CB8AC3E}">
        <p14:creationId xmlns:p14="http://schemas.microsoft.com/office/powerpoint/2010/main" val="224690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3DF9-39DA-E6E7-16BB-B3E4DCC7D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20CFB-7918-6580-FB1F-20B30ADD2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110F8-4D00-94DD-9987-466CBCD777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9AD3A8-F4BD-D60A-D707-CF91C48E98C8}"/>
              </a:ext>
            </a:extLst>
          </p:cNvPr>
          <p:cNvSpPr>
            <a:spLocks noGrp="1"/>
          </p:cNvSpPr>
          <p:nvPr>
            <p:ph type="sldNum" sz="quarter" idx="5"/>
          </p:nvPr>
        </p:nvSpPr>
        <p:spPr/>
        <p:txBody>
          <a:bodyPr/>
          <a:lstStyle/>
          <a:p>
            <a:fld id="{5F794917-3E84-4A41-A70B-466D9B565CA4}" type="slidenum">
              <a:rPr lang="en-US" smtClean="0"/>
              <a:t>17</a:t>
            </a:fld>
            <a:endParaRPr lang="en-US"/>
          </a:p>
        </p:txBody>
      </p:sp>
    </p:spTree>
    <p:extLst>
      <p:ext uri="{BB962C8B-B14F-4D97-AF65-F5344CB8AC3E}">
        <p14:creationId xmlns:p14="http://schemas.microsoft.com/office/powerpoint/2010/main" val="2177949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D6235-F2E4-7363-89F0-66C304A92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485CD-AE67-A5AA-FA85-5ECEE61DA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43C0F-8E7B-16CA-3F69-09712B771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8ED485-2656-2881-27A8-45B1888911FA}"/>
              </a:ext>
            </a:extLst>
          </p:cNvPr>
          <p:cNvSpPr>
            <a:spLocks noGrp="1"/>
          </p:cNvSpPr>
          <p:nvPr>
            <p:ph type="sldNum" sz="quarter" idx="5"/>
          </p:nvPr>
        </p:nvSpPr>
        <p:spPr/>
        <p:txBody>
          <a:bodyPr/>
          <a:lstStyle/>
          <a:p>
            <a:fld id="{5F794917-3E84-4A41-A70B-466D9B565CA4}" type="slidenum">
              <a:rPr lang="en-US" smtClean="0"/>
              <a:t>18</a:t>
            </a:fld>
            <a:endParaRPr lang="en-US"/>
          </a:p>
        </p:txBody>
      </p:sp>
    </p:spTree>
    <p:extLst>
      <p:ext uri="{BB962C8B-B14F-4D97-AF65-F5344CB8AC3E}">
        <p14:creationId xmlns:p14="http://schemas.microsoft.com/office/powerpoint/2010/main" val="373027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8A062-1E96-BA37-6929-865094DD8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D9FB1-3927-A3CA-B91C-AADDCF5FA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31577-07DC-C81B-91DB-F1AB2DC338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752283-E4AF-523A-B886-601FCD6A31EF}"/>
              </a:ext>
            </a:extLst>
          </p:cNvPr>
          <p:cNvSpPr>
            <a:spLocks noGrp="1"/>
          </p:cNvSpPr>
          <p:nvPr>
            <p:ph type="sldNum" sz="quarter" idx="5"/>
          </p:nvPr>
        </p:nvSpPr>
        <p:spPr/>
        <p:txBody>
          <a:bodyPr/>
          <a:lstStyle/>
          <a:p>
            <a:fld id="{5F794917-3E84-4A41-A70B-466D9B565CA4}" type="slidenum">
              <a:rPr lang="en-US" smtClean="0"/>
              <a:t>19</a:t>
            </a:fld>
            <a:endParaRPr lang="en-US"/>
          </a:p>
        </p:txBody>
      </p:sp>
    </p:spTree>
    <p:extLst>
      <p:ext uri="{BB962C8B-B14F-4D97-AF65-F5344CB8AC3E}">
        <p14:creationId xmlns:p14="http://schemas.microsoft.com/office/powerpoint/2010/main" val="1761170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24</a:t>
            </a:fld>
            <a:endParaRPr lang="en-US"/>
          </a:p>
        </p:txBody>
      </p:sp>
    </p:spTree>
    <p:extLst>
      <p:ext uri="{BB962C8B-B14F-4D97-AF65-F5344CB8AC3E}">
        <p14:creationId xmlns:p14="http://schemas.microsoft.com/office/powerpoint/2010/main" val="293193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Good afternoon and I'm delighted to share some highlights of our work this year.</a:t>
            </a:r>
            <a:endParaRPr lang="en-CA" sz="1200" dirty="0"/>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2</a:t>
            </a:fld>
            <a:endParaRPr lang="en-US"/>
          </a:p>
        </p:txBody>
      </p:sp>
    </p:spTree>
    <p:extLst>
      <p:ext uri="{BB962C8B-B14F-4D97-AF65-F5344CB8AC3E}">
        <p14:creationId xmlns:p14="http://schemas.microsoft.com/office/powerpoint/2010/main" val="4022865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25</a:t>
            </a:fld>
            <a:endParaRPr lang="en-US"/>
          </a:p>
        </p:txBody>
      </p:sp>
    </p:spTree>
    <p:extLst>
      <p:ext uri="{BB962C8B-B14F-4D97-AF65-F5344CB8AC3E}">
        <p14:creationId xmlns:p14="http://schemas.microsoft.com/office/powerpoint/2010/main" val="1516078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F498-6E91-F94B-7850-563E13C95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13371-4DCE-6F5A-03AD-584089F9C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11FF7-0FDF-8917-BFEF-3B771B8B9F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42163C-77B7-278E-8630-527FD4AD45F2}"/>
              </a:ext>
            </a:extLst>
          </p:cNvPr>
          <p:cNvSpPr>
            <a:spLocks noGrp="1"/>
          </p:cNvSpPr>
          <p:nvPr>
            <p:ph type="sldNum" sz="quarter" idx="5"/>
          </p:nvPr>
        </p:nvSpPr>
        <p:spPr/>
        <p:txBody>
          <a:bodyPr/>
          <a:lstStyle/>
          <a:p>
            <a:fld id="{5F794917-3E84-4A41-A70B-466D9B565CA4}" type="slidenum">
              <a:rPr lang="en-US" smtClean="0"/>
              <a:t>26</a:t>
            </a:fld>
            <a:endParaRPr lang="en-US"/>
          </a:p>
        </p:txBody>
      </p:sp>
    </p:spTree>
    <p:extLst>
      <p:ext uri="{BB962C8B-B14F-4D97-AF65-F5344CB8AC3E}">
        <p14:creationId xmlns:p14="http://schemas.microsoft.com/office/powerpoint/2010/main" val="3768803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740D-1CE4-70CF-8E30-42276DC68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DB50F-CCF6-837D-07EB-342BDF215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19D50-890B-AF8E-2E8F-E554691A13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That’s</a:t>
            </a:r>
            <a:r>
              <a:rPr lang="en-US" sz="1200" baseline="0" dirty="0"/>
              <a:t> it for my formal presentation. Thanks very much.</a:t>
            </a:r>
            <a:endParaRPr lang="en-CA" sz="1200" dirty="0"/>
          </a:p>
          <a:p>
            <a:endParaRPr lang="en-US" dirty="0"/>
          </a:p>
        </p:txBody>
      </p:sp>
      <p:sp>
        <p:nvSpPr>
          <p:cNvPr id="4" name="Slide Number Placeholder 3">
            <a:extLst>
              <a:ext uri="{FF2B5EF4-FFF2-40B4-BE49-F238E27FC236}">
                <a16:creationId xmlns:a16="http://schemas.microsoft.com/office/drawing/2014/main" id="{94A0BB5A-8946-05E0-0F6B-2E9777BEB4D5}"/>
              </a:ext>
            </a:extLst>
          </p:cNvPr>
          <p:cNvSpPr>
            <a:spLocks noGrp="1"/>
          </p:cNvSpPr>
          <p:nvPr>
            <p:ph type="sldNum" sz="quarter" idx="5"/>
          </p:nvPr>
        </p:nvSpPr>
        <p:spPr/>
        <p:txBody>
          <a:bodyPr/>
          <a:lstStyle/>
          <a:p>
            <a:fld id="{5F794917-3E84-4A41-A70B-466D9B565CA4}" type="slidenum">
              <a:rPr lang="en-US" smtClean="0"/>
              <a:t>27</a:t>
            </a:fld>
            <a:endParaRPr lang="en-US"/>
          </a:p>
        </p:txBody>
      </p:sp>
    </p:spTree>
    <p:extLst>
      <p:ext uri="{BB962C8B-B14F-4D97-AF65-F5344CB8AC3E}">
        <p14:creationId xmlns:p14="http://schemas.microsoft.com/office/powerpoint/2010/main" val="343307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you know, LEDC contributes to the growth of our economy through new investment attraction, retention and growth of local companies, workforce development and business engagement.  </a:t>
            </a:r>
            <a:endParaRPr lang="en-US" sz="1200" dirty="0">
              <a:cs typeface="Calibri"/>
            </a:endParaRPr>
          </a:p>
          <a:p>
            <a:endParaRPr lang="en-US" sz="1200" dirty="0"/>
          </a:p>
          <a:p>
            <a:r>
              <a:rPr lang="en-US" sz="1200" dirty="0"/>
              <a:t>These functions are guided by detailed strategies such as providing access to capital, space, talent, training etc. and measured by key performance indicators. </a:t>
            </a:r>
            <a:endParaRPr lang="en-US" sz="1200"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3</a:t>
            </a:fld>
            <a:endParaRPr lang="en-US"/>
          </a:p>
        </p:txBody>
      </p:sp>
    </p:spTree>
    <p:extLst>
      <p:ext uri="{BB962C8B-B14F-4D97-AF65-F5344CB8AC3E}">
        <p14:creationId xmlns:p14="http://schemas.microsoft.com/office/powerpoint/2010/main" val="200245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work focuses on developing industry clusters that generate the highest economic activity in the region.</a:t>
            </a:r>
            <a:endParaRPr lang="en-US" sz="1200" dirty="0">
              <a:cs typeface="Calibri"/>
            </a:endParaRPr>
          </a:p>
          <a:p>
            <a:endParaRPr lang="en-US" sz="1200" dirty="0"/>
          </a:p>
          <a:p>
            <a:r>
              <a:rPr lang="en-US" sz="1200" dirty="0"/>
              <a:t>These clusters not only create direct jobs and investments, but also drive spin off economic activity through supply chains, construction, retail, hospitality and more.</a:t>
            </a:r>
            <a:endParaRPr lang="en-US" sz="1200" dirty="0">
              <a:cs typeface="Calibri" panose="020F0502020204030204"/>
            </a:endParaRPr>
          </a:p>
          <a:p>
            <a:endParaRPr lang="en-US" sz="1200" dirty="0"/>
          </a:p>
          <a:p>
            <a:r>
              <a:rPr lang="en-US" sz="1200" dirty="0"/>
              <a:t>We have referral mechanisms in place, so that companies outside of these sectors are also supported by other local agencies.</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4</a:t>
            </a:fld>
            <a:endParaRPr lang="en-US"/>
          </a:p>
        </p:txBody>
      </p:sp>
    </p:spTree>
    <p:extLst>
      <p:ext uri="{BB962C8B-B14F-4D97-AF65-F5344CB8AC3E}">
        <p14:creationId xmlns:p14="http://schemas.microsoft.com/office/powerpoint/2010/main" val="17690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far this year LEDC has facilitated close to $228 million in expansions and attractions. Companies making these investments have reported over 800 jobs being added this year to London’s workforce. </a:t>
            </a:r>
            <a:endParaRPr lang="en-US" sz="1200" dirty="0">
              <a:cs typeface="Calibri"/>
            </a:endParaRPr>
          </a:p>
          <a:p>
            <a:endParaRPr lang="en-US" sz="1200" dirty="0"/>
          </a:p>
          <a:p>
            <a:r>
              <a:rPr lang="en-US" sz="1200" dirty="0">
                <a:cs typeface="Calibri"/>
              </a:rPr>
              <a:t>Please note that these figures DO NOT include the major regional investment with VW/</a:t>
            </a:r>
            <a:r>
              <a:rPr lang="en-US" sz="1200" dirty="0" err="1">
                <a:cs typeface="Calibri"/>
              </a:rPr>
              <a:t>Powerco</a:t>
            </a:r>
            <a:r>
              <a:rPr lang="en-US" sz="1200" dirty="0">
                <a:cs typeface="Calibri"/>
              </a:rPr>
              <a:t> in the </a:t>
            </a:r>
            <a:r>
              <a:rPr lang="en-US" sz="1200" dirty="0" err="1">
                <a:cs typeface="Calibri"/>
              </a:rPr>
              <a:t>St.Thomas</a:t>
            </a:r>
            <a:r>
              <a:rPr lang="en-US" sz="1200" dirty="0">
                <a:cs typeface="Calibri"/>
              </a:rPr>
              <a:t> EV Battery Plant. While LEDC played a key role in attracting VW to the region, we only report jobs and investments made in the City.</a:t>
            </a:r>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5</a:t>
            </a:fld>
            <a:endParaRPr lang="en-US"/>
          </a:p>
        </p:txBody>
      </p:sp>
    </p:spTree>
    <p:extLst>
      <p:ext uri="{BB962C8B-B14F-4D97-AF65-F5344CB8AC3E}">
        <p14:creationId xmlns:p14="http://schemas.microsoft.com/office/powerpoint/2010/main" val="391060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Invest portfolio seeks to attract new investments, while Accelerate portfolio helps established companies scale up and grow. </a:t>
            </a:r>
            <a:endParaRPr lang="en-US" sz="1200" dirty="0">
              <a:cs typeface="Calibri"/>
            </a:endParaRPr>
          </a:p>
          <a:p>
            <a:r>
              <a:rPr lang="en-US" sz="1200" dirty="0"/>
              <a:t>We do this by connecting companies to infrastructure, funding sources, regulatory and permitting processes, R&amp;D and assistance with talent recruitment. </a:t>
            </a:r>
            <a:endParaRPr lang="en-US" sz="1200" dirty="0">
              <a:cs typeface="Calibri"/>
            </a:endParaRPr>
          </a:p>
          <a:p>
            <a:endParaRPr lang="en-US" sz="1200" dirty="0"/>
          </a:p>
          <a:p>
            <a:r>
              <a:rPr lang="en-US" sz="1200" dirty="0"/>
              <a:t>This year, we saw major growth in automation, advanced manufacturing and food processing sectors. We also keep a pulse on companies that may be at risk due to trade issues, lost contracts or changes in their industry. Our pipeline of active attraction and expansion files was healthy as companies continued to invest in industrial lands, automation, upskilling and diversification.</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7</a:t>
            </a:fld>
            <a:endParaRPr lang="en-US"/>
          </a:p>
        </p:txBody>
      </p:sp>
    </p:spTree>
    <p:extLst>
      <p:ext uri="{BB962C8B-B14F-4D97-AF65-F5344CB8AC3E}">
        <p14:creationId xmlns:p14="http://schemas.microsoft.com/office/powerpoint/2010/main" val="387636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8</a:t>
            </a:fld>
            <a:endParaRPr lang="en-US"/>
          </a:p>
        </p:txBody>
      </p:sp>
    </p:spTree>
    <p:extLst>
      <p:ext uri="{BB962C8B-B14F-4D97-AF65-F5344CB8AC3E}">
        <p14:creationId xmlns:p14="http://schemas.microsoft.com/office/powerpoint/2010/main" val="160886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9</a:t>
            </a:fld>
            <a:endParaRPr lang="en-US"/>
          </a:p>
        </p:txBody>
      </p:sp>
    </p:spTree>
    <p:extLst>
      <p:ext uri="{BB962C8B-B14F-4D97-AF65-F5344CB8AC3E}">
        <p14:creationId xmlns:p14="http://schemas.microsoft.com/office/powerpoint/2010/main" val="37849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New jobs and investments in food processing, life sciences, and advanced manufacturing have helped further diversify our economy, and helped us withstand the economic slowdown and rising interest rates.</a:t>
            </a:r>
          </a:p>
          <a:p>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solidFill>
                  <a:srgbClr val="FF0000"/>
                </a:solidFill>
                <a:latin typeface="Verdana"/>
                <a:ea typeface="+mn-lt"/>
                <a:cs typeface="+mn-lt"/>
              </a:rPr>
              <a:t>Maple Armor a international business producing fire alarm systems for both commercial and consumers is 14 acres in Innovation Park for the construction of a 150,000 square foot manufacturing facility where they would consolidate Canadian manufacturing and R&amp;D. The project would create 50 immediate jobs with a full build vision of 200.</a:t>
            </a:r>
            <a:endParaRPr lang="en-US" sz="1200" spc="-335" dirty="0">
              <a:solidFill>
                <a:srgbClr val="FF0000"/>
              </a:solidFill>
              <a:latin typeface="Verdana"/>
              <a:ea typeface="Verdana"/>
              <a:cs typeface="Calibri"/>
            </a:endParaRPr>
          </a:p>
          <a:p>
            <a:endParaRPr lang="en-US" dirty="0"/>
          </a:p>
        </p:txBody>
      </p:sp>
      <p:sp>
        <p:nvSpPr>
          <p:cNvPr id="4" name="Slide Number Placeholder 3"/>
          <p:cNvSpPr>
            <a:spLocks noGrp="1"/>
          </p:cNvSpPr>
          <p:nvPr>
            <p:ph type="sldNum" sz="quarter" idx="5"/>
          </p:nvPr>
        </p:nvSpPr>
        <p:spPr/>
        <p:txBody>
          <a:bodyPr/>
          <a:lstStyle/>
          <a:p>
            <a:fld id="{5F794917-3E84-4A41-A70B-466D9B565CA4}" type="slidenum">
              <a:rPr lang="en-US" smtClean="0"/>
              <a:t>10</a:t>
            </a:fld>
            <a:endParaRPr lang="en-US"/>
          </a:p>
        </p:txBody>
      </p:sp>
    </p:spTree>
    <p:extLst>
      <p:ext uri="{BB962C8B-B14F-4D97-AF65-F5344CB8AC3E}">
        <p14:creationId xmlns:p14="http://schemas.microsoft.com/office/powerpoint/2010/main" val="195235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C0DC95-9F95-284F-A10A-BC58A4F5578F}"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8764082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C0DC95-9F95-284F-A10A-BC58A4F5578F}"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34474173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C0DC95-9F95-284F-A10A-BC58A4F5578F}"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9517077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atin typeface="Montserrat"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C0DC95-9F95-284F-A10A-BC58A4F5578F}"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8FBA-C6CF-F34A-AA16-0C6860679F0F}" type="slidenum">
              <a:rPr lang="en-US" smtClean="0"/>
              <a:t>‹#›</a:t>
            </a:fld>
            <a:endParaRPr lang="en-US"/>
          </a:p>
        </p:txBody>
      </p:sp>
      <p:pic>
        <p:nvPicPr>
          <p:cNvPr id="7" name="Picture 6" hidden="1">
            <a:extLst>
              <a:ext uri="{FF2B5EF4-FFF2-40B4-BE49-F238E27FC236}">
                <a16:creationId xmlns:a16="http://schemas.microsoft.com/office/drawing/2014/main" id="{D103AF5C-5184-2F6D-8F82-111B992F3DF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17096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C0DC95-9F95-284F-A10A-BC58A4F5578F}"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8FBA-C6CF-F34A-AA16-0C6860679F0F}" type="slidenum">
              <a:rPr lang="en-US" smtClean="0"/>
              <a:t>‹#›</a:t>
            </a:fld>
            <a:endParaRPr lang="en-US"/>
          </a:p>
        </p:txBody>
      </p:sp>
      <p:pic>
        <p:nvPicPr>
          <p:cNvPr id="7" name="Picture 6" hidden="1">
            <a:extLst>
              <a:ext uri="{FF2B5EF4-FFF2-40B4-BE49-F238E27FC236}">
                <a16:creationId xmlns:a16="http://schemas.microsoft.com/office/drawing/2014/main" id="{42A53659-6C35-BC60-29CD-EC0306F5E0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78448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7C0DC95-9F95-284F-A10A-BC58A4F5578F}"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27543380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latin typeface="Montserrat" pitchFamily="2" charset="77"/>
              </a:defRPr>
            </a:lvl1pPr>
            <a:lvl2pPr>
              <a:defRPr baseline="0">
                <a:latin typeface="Montserrat" pitchFamily="2" charset="77"/>
              </a:defRPr>
            </a:lvl2pPr>
            <a:lvl3pPr>
              <a:defRPr baseline="0">
                <a:latin typeface="Montserrat" pitchFamily="2" charset="77"/>
              </a:defRPr>
            </a:lvl3pPr>
            <a:lvl4pPr>
              <a:defRPr baseline="0">
                <a:latin typeface="Montserrat" pitchFamily="2" charset="77"/>
              </a:defRPr>
            </a:lvl4pPr>
            <a:lvl5pPr>
              <a:defRPr baseline="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7C0DC95-9F95-284F-A10A-BC58A4F5578F}" type="datetimeFigureOut">
              <a:rPr lang="en-US" smtClean="0"/>
              <a:t>5/19/26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31444225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C0DC95-9F95-284F-A10A-BC58A4F5578F}" type="datetimeFigureOut">
              <a:rPr lang="en-US" smtClean="0"/>
              <a:t>5/19/26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88FBA-C6CF-F34A-AA16-0C6860679F0F}" type="slidenum">
              <a:rPr lang="en-US" smtClean="0"/>
              <a:t>‹#›</a:t>
            </a:fld>
            <a:endParaRPr lang="en-US"/>
          </a:p>
        </p:txBody>
      </p:sp>
      <p:pic>
        <p:nvPicPr>
          <p:cNvPr id="6" name="Picture 5" hidden="1">
            <a:extLst>
              <a:ext uri="{FF2B5EF4-FFF2-40B4-BE49-F238E27FC236}">
                <a16:creationId xmlns:a16="http://schemas.microsoft.com/office/drawing/2014/main" id="{1EDA52EA-52D9-5477-5504-81B214554F8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70267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0DC95-9F95-284F-A10A-BC58A4F5578F}" type="datetimeFigureOut">
              <a:rPr lang="en-US" smtClean="0"/>
              <a:t>5/19/26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88FBA-C6CF-F34A-AA16-0C6860679F0F}" type="slidenum">
              <a:rPr lang="en-US" smtClean="0"/>
              <a:t>‹#›</a:t>
            </a:fld>
            <a:endParaRPr lang="en-US"/>
          </a:p>
        </p:txBody>
      </p:sp>
      <p:pic>
        <p:nvPicPr>
          <p:cNvPr id="5" name="Picture 4" hidden="1">
            <a:extLst>
              <a:ext uri="{FF2B5EF4-FFF2-40B4-BE49-F238E27FC236}">
                <a16:creationId xmlns:a16="http://schemas.microsoft.com/office/drawing/2014/main" id="{9B6CE784-4001-5DA9-7F03-13604AA5745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9572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latin typeface="Montserrat" pitchFamily="2" charset="77"/>
              </a:defRPr>
            </a:lvl1pPr>
            <a:lvl2pPr>
              <a:defRPr sz="2800" baseline="0">
                <a:latin typeface="Montserrat" pitchFamily="2" charset="77"/>
              </a:defRPr>
            </a:lvl2pPr>
            <a:lvl3pPr>
              <a:defRPr sz="2400" baseline="0">
                <a:latin typeface="Montserrat" pitchFamily="2" charset="77"/>
              </a:defRPr>
            </a:lvl3pPr>
            <a:lvl4pPr>
              <a:defRPr sz="2000" baseline="0">
                <a:latin typeface="Montserrat" pitchFamily="2" charset="77"/>
              </a:defRPr>
            </a:lvl4pPr>
            <a:lvl5pPr>
              <a:defRPr sz="2000" baseline="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7C0DC95-9F95-284F-A10A-BC58A4F5578F}"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7091505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aseline="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7C0DC95-9F95-284F-A10A-BC58A4F5578F}"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88FBA-C6CF-F34A-AA16-0C6860679F0F}" type="slidenum">
              <a:rPr lang="en-US" smtClean="0"/>
              <a:t>‹#›</a:t>
            </a:fld>
            <a:endParaRPr lang="en-US"/>
          </a:p>
        </p:txBody>
      </p:sp>
    </p:spTree>
    <p:extLst>
      <p:ext uri="{BB962C8B-B14F-4D97-AF65-F5344CB8AC3E}">
        <p14:creationId xmlns:p14="http://schemas.microsoft.com/office/powerpoint/2010/main" val="27959477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0DC95-9F95-284F-A10A-BC58A4F5578F}" type="datetimeFigureOut">
              <a:rPr lang="en-US" smtClean="0"/>
              <a:t>5/19/26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8FBA-C6CF-F34A-AA16-0C6860679F0F}" type="slidenum">
              <a:rPr lang="en-US" smtClean="0"/>
              <a:t>‹#›</a:t>
            </a:fld>
            <a:endParaRPr lang="en-US"/>
          </a:p>
        </p:txBody>
      </p:sp>
    </p:spTree>
    <p:extLst>
      <p:ext uri="{BB962C8B-B14F-4D97-AF65-F5344CB8AC3E}">
        <p14:creationId xmlns:p14="http://schemas.microsoft.com/office/powerpoint/2010/main" val="31670341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b="1" i="0" kern="1200" baseline="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8.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8.png"/><Relationship Id="rId18" Type="http://schemas.microsoft.com/office/2007/relationships/hdphoto" Target="../media/hdphoto18.wdp"/><Relationship Id="rId3" Type="http://schemas.openxmlformats.org/officeDocument/2006/relationships/image" Target="../media/image52.jpg"/><Relationship Id="rId7" Type="http://schemas.openxmlformats.org/officeDocument/2006/relationships/image" Target="../media/image55.png"/><Relationship Id="rId12" Type="http://schemas.microsoft.com/office/2007/relationships/hdphoto" Target="../media/hdphoto15.wdp"/><Relationship Id="rId17" Type="http://schemas.openxmlformats.org/officeDocument/2006/relationships/image" Target="../media/image60.png"/><Relationship Id="rId2" Type="http://schemas.openxmlformats.org/officeDocument/2006/relationships/notesSlide" Target="../notesSlides/notesSlide10.xml"/><Relationship Id="rId16" Type="http://schemas.microsoft.com/office/2007/relationships/hdphoto" Target="../media/hdphoto17.wdp"/><Relationship Id="rId20" Type="http://schemas.openxmlformats.org/officeDocument/2006/relationships/image" Target="../media/image6.svg"/><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microsoft.com/office/2007/relationships/hdphoto" Target="../media/hdphoto14.wdp"/><Relationship Id="rId19" Type="http://schemas.openxmlformats.org/officeDocument/2006/relationships/image" Target="../media/image5.png"/><Relationship Id="rId4" Type="http://schemas.openxmlformats.org/officeDocument/2006/relationships/image" Target="../media/image53.jpg"/><Relationship Id="rId9" Type="http://schemas.openxmlformats.org/officeDocument/2006/relationships/image" Target="../media/image56.png"/><Relationship Id="rId1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emf"/><Relationship Id="rId4" Type="http://schemas.openxmlformats.org/officeDocument/2006/relationships/image" Target="../media/image62.emf"/></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4.emf"/><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emf"/></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6.svg"/><Relationship Id="rId5" Type="http://schemas.openxmlformats.org/officeDocument/2006/relationships/image" Target="../media/image70.png"/><Relationship Id="rId10" Type="http://schemas.openxmlformats.org/officeDocument/2006/relationships/image" Target="../media/image5.png"/><Relationship Id="rId4" Type="http://schemas.openxmlformats.org/officeDocument/2006/relationships/image" Target="../media/image69.jpe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emf"/><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6.svg"/><Relationship Id="rId5" Type="http://schemas.openxmlformats.org/officeDocument/2006/relationships/image" Target="../media/image82.png"/><Relationship Id="rId10" Type="http://schemas.openxmlformats.org/officeDocument/2006/relationships/image" Target="../media/image5.png"/><Relationship Id="rId4" Type="http://schemas.openxmlformats.org/officeDocument/2006/relationships/image" Target="../media/image81.png"/><Relationship Id="rId9" Type="http://schemas.microsoft.com/office/2007/relationships/hdphoto" Target="../media/hdphoto19.wdp"/></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2.png"/><Relationship Id="rId7" Type="http://schemas.openxmlformats.org/officeDocument/2006/relationships/image" Target="../media/image5.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7.png"/><Relationship Id="rId7" Type="http://schemas.openxmlformats.org/officeDocument/2006/relationships/image" Target="../media/image5.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20.wdp"/></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6.svg"/><Relationship Id="rId3" Type="http://schemas.openxmlformats.org/officeDocument/2006/relationships/image" Target="../media/image7.jp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image" Target="../media/image20.emf"/><Relationship Id="rId1" Type="http://schemas.openxmlformats.org/officeDocument/2006/relationships/slideLayout" Target="../slideLayouts/slideLayout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13" Type="http://schemas.openxmlformats.org/officeDocument/2006/relationships/image" Target="../media/image31.jpg"/><Relationship Id="rId18" Type="http://schemas.openxmlformats.org/officeDocument/2006/relationships/image" Target="../media/image36.jpg"/><Relationship Id="rId26" Type="http://schemas.microsoft.com/office/2007/relationships/hdphoto" Target="../media/hdphoto4.wdp"/><Relationship Id="rId39" Type="http://schemas.openxmlformats.org/officeDocument/2006/relationships/image" Target="../media/image47.png"/><Relationship Id="rId21" Type="http://schemas.openxmlformats.org/officeDocument/2006/relationships/image" Target="../media/image38.png"/><Relationship Id="rId34" Type="http://schemas.microsoft.com/office/2007/relationships/hdphoto" Target="../media/hdphoto8.wdp"/><Relationship Id="rId42" Type="http://schemas.openxmlformats.org/officeDocument/2006/relationships/image" Target="../media/image6.svg"/><Relationship Id="rId7" Type="http://schemas.openxmlformats.org/officeDocument/2006/relationships/image" Target="../media/image25.jpg"/><Relationship Id="rId2" Type="http://schemas.openxmlformats.org/officeDocument/2006/relationships/notesSlide" Target="../notesSlides/notesSlide8.xml"/><Relationship Id="rId16" Type="http://schemas.openxmlformats.org/officeDocument/2006/relationships/image" Target="../media/image34.jpg"/><Relationship Id="rId20" Type="http://schemas.microsoft.com/office/2007/relationships/hdphoto" Target="../media/hdphoto1.wdp"/><Relationship Id="rId29" Type="http://schemas.openxmlformats.org/officeDocument/2006/relationships/image" Target="../media/image42.png"/><Relationship Id="rId41"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jpg"/><Relationship Id="rId11" Type="http://schemas.openxmlformats.org/officeDocument/2006/relationships/image" Target="../media/image29.jpg"/><Relationship Id="rId24" Type="http://schemas.microsoft.com/office/2007/relationships/hdphoto" Target="../media/hdphoto3.wdp"/><Relationship Id="rId32" Type="http://schemas.microsoft.com/office/2007/relationships/hdphoto" Target="../media/hdphoto7.wdp"/><Relationship Id="rId37" Type="http://schemas.openxmlformats.org/officeDocument/2006/relationships/image" Target="../media/image46.png"/><Relationship Id="rId40" Type="http://schemas.microsoft.com/office/2007/relationships/hdphoto" Target="../media/hdphoto11.wdp"/><Relationship Id="rId5" Type="http://schemas.openxmlformats.org/officeDocument/2006/relationships/image" Target="../media/image23.jpg"/><Relationship Id="rId15" Type="http://schemas.openxmlformats.org/officeDocument/2006/relationships/image" Target="../media/image33.jpg"/><Relationship Id="rId23" Type="http://schemas.openxmlformats.org/officeDocument/2006/relationships/image" Target="../media/image39.png"/><Relationship Id="rId28" Type="http://schemas.microsoft.com/office/2007/relationships/hdphoto" Target="../media/hdphoto5.wdp"/><Relationship Id="rId36" Type="http://schemas.microsoft.com/office/2007/relationships/hdphoto" Target="../media/hdphoto9.wdp"/><Relationship Id="rId10" Type="http://schemas.openxmlformats.org/officeDocument/2006/relationships/image" Target="../media/image28.jpg"/><Relationship Id="rId19" Type="http://schemas.openxmlformats.org/officeDocument/2006/relationships/image" Target="../media/image37.png"/><Relationship Id="rId31" Type="http://schemas.openxmlformats.org/officeDocument/2006/relationships/image" Target="../media/image43.png"/><Relationship Id="rId4" Type="http://schemas.openxmlformats.org/officeDocument/2006/relationships/image" Target="../media/image22.jpg"/><Relationship Id="rId9" Type="http://schemas.openxmlformats.org/officeDocument/2006/relationships/image" Target="../media/image27.jpg"/><Relationship Id="rId14" Type="http://schemas.openxmlformats.org/officeDocument/2006/relationships/image" Target="../media/image32.jpg"/><Relationship Id="rId22" Type="http://schemas.microsoft.com/office/2007/relationships/hdphoto" Target="../media/hdphoto2.wdp"/><Relationship Id="rId27" Type="http://schemas.openxmlformats.org/officeDocument/2006/relationships/image" Target="../media/image41.png"/><Relationship Id="rId30" Type="http://schemas.microsoft.com/office/2007/relationships/hdphoto" Target="../media/hdphoto6.wdp"/><Relationship Id="rId35" Type="http://schemas.openxmlformats.org/officeDocument/2006/relationships/image" Target="../media/image45.png"/><Relationship Id="rId8" Type="http://schemas.openxmlformats.org/officeDocument/2006/relationships/image" Target="../media/image26.jpg"/><Relationship Id="rId3" Type="http://schemas.openxmlformats.org/officeDocument/2006/relationships/image" Target="../media/image21.jpg"/><Relationship Id="rId12" Type="http://schemas.openxmlformats.org/officeDocument/2006/relationships/image" Target="../media/image30.jpg"/><Relationship Id="rId17" Type="http://schemas.openxmlformats.org/officeDocument/2006/relationships/image" Target="../media/image35.jpg"/><Relationship Id="rId25" Type="http://schemas.openxmlformats.org/officeDocument/2006/relationships/image" Target="../media/image40.png"/><Relationship Id="rId33" Type="http://schemas.openxmlformats.org/officeDocument/2006/relationships/image" Target="../media/image44.png"/><Relationship Id="rId38"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AAD372-1005-1321-A66A-07F83F82ECFE}"/>
              </a:ext>
            </a:extLst>
          </p:cNvPr>
          <p:cNvPicPr>
            <a:picLocks noChangeAspect="1"/>
          </p:cNvPicPr>
          <p:nvPr/>
        </p:nvPicPr>
        <p:blipFill>
          <a:blip r:embed="rId3"/>
          <a:srcRect t="23957"/>
          <a:stretch>
            <a:fillRect/>
          </a:stretch>
        </p:blipFill>
        <p:spPr>
          <a:xfrm>
            <a:off x="1" y="1603332"/>
            <a:ext cx="12297102" cy="5244728"/>
          </a:xfrm>
          <a:prstGeom prst="rect">
            <a:avLst/>
          </a:prstGeom>
        </p:spPr>
      </p:pic>
      <p:pic>
        <p:nvPicPr>
          <p:cNvPr id="6" name="Graphic 5">
            <a:extLst>
              <a:ext uri="{FF2B5EF4-FFF2-40B4-BE49-F238E27FC236}">
                <a16:creationId xmlns:a16="http://schemas.microsoft.com/office/drawing/2014/main" id="{5149CE43-C261-B992-56C4-749FE80537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2562"/>
            <a:ext cx="3967546" cy="2902187"/>
          </a:xfrm>
          <a:prstGeom prst="rect">
            <a:avLst/>
          </a:prstGeom>
        </p:spPr>
      </p:pic>
    </p:spTree>
    <p:extLst>
      <p:ext uri="{BB962C8B-B14F-4D97-AF65-F5344CB8AC3E}">
        <p14:creationId xmlns:p14="http://schemas.microsoft.com/office/powerpoint/2010/main" val="18568337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991D599-19BE-71F7-7657-001CEA3AA0BE}"/>
              </a:ext>
            </a:extLst>
          </p:cNvPr>
          <p:cNvSpPr/>
          <p:nvPr/>
        </p:nvSpPr>
        <p:spPr>
          <a:xfrm>
            <a:off x="0" y="-1"/>
            <a:ext cx="12192000" cy="4702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B0C91-E64C-17A3-7378-A894BF64594A}"/>
              </a:ext>
            </a:extLst>
          </p:cNvPr>
          <p:cNvSpPr txBox="1"/>
          <p:nvPr/>
        </p:nvSpPr>
        <p:spPr>
          <a:xfrm>
            <a:off x="3805285" y="2115755"/>
            <a:ext cx="1954381" cy="323165"/>
          </a:xfrm>
          <a:prstGeom prst="rect">
            <a:avLst/>
          </a:prstGeom>
          <a:noFill/>
        </p:spPr>
        <p:txBody>
          <a:bodyPr wrap="none" rtlCol="0">
            <a:spAutoFit/>
          </a:bodyPr>
          <a:lstStyle/>
          <a:p>
            <a:pPr>
              <a:lnSpc>
                <a:spcPts val="1800"/>
              </a:lnSpc>
            </a:pPr>
            <a:r>
              <a:rPr lang="en-US" b="1" dirty="0">
                <a:latin typeface="Montserrat" pitchFamily="2" charset="77"/>
              </a:rPr>
              <a:t>VOLKSWAGEN</a:t>
            </a:r>
          </a:p>
        </p:txBody>
      </p:sp>
      <p:sp>
        <p:nvSpPr>
          <p:cNvPr id="13" name="TextBox 12">
            <a:extLst>
              <a:ext uri="{FF2B5EF4-FFF2-40B4-BE49-F238E27FC236}">
                <a16:creationId xmlns:a16="http://schemas.microsoft.com/office/drawing/2014/main" id="{409B1A31-9BC8-8780-101A-0673E8E84FD2}"/>
              </a:ext>
            </a:extLst>
          </p:cNvPr>
          <p:cNvSpPr txBox="1"/>
          <p:nvPr/>
        </p:nvSpPr>
        <p:spPr>
          <a:xfrm>
            <a:off x="3527890" y="2439370"/>
            <a:ext cx="2641167" cy="1501501"/>
          </a:xfrm>
          <a:prstGeom prst="rect">
            <a:avLst/>
          </a:prstGeom>
          <a:noFill/>
        </p:spPr>
        <p:txBody>
          <a:bodyPr wrap="square" rtlCol="0">
            <a:spAutoFit/>
          </a:bodyPr>
          <a:lstStyle/>
          <a:p>
            <a:pPr marL="73152" marR="182880" rtl="0" eaLnBrk="1" latinLnBrk="0" hangingPunct="1">
              <a:lnSpc>
                <a:spcPct val="110000"/>
              </a:lnSpc>
              <a:spcBef>
                <a:spcPts val="515"/>
              </a:spcBef>
              <a:spcAft>
                <a:spcPts val="0"/>
              </a:spcAft>
            </a:pPr>
            <a:r>
              <a:rPr lang="en-CA" sz="1200" dirty="0">
                <a:effectLst/>
                <a:latin typeface="Montserrat" pitchFamily="2" charset="77"/>
              </a:rPr>
              <a:t>Volkswagen Gigafactory in St. Thomas, Ontario is expected to employ up to 3,000 people and create thousands of spinoff jobs. Volkswagen is investing $7 billion to build the plant.</a:t>
            </a:r>
          </a:p>
        </p:txBody>
      </p:sp>
      <p:sp>
        <p:nvSpPr>
          <p:cNvPr id="17" name="TextBox 16">
            <a:extLst>
              <a:ext uri="{FF2B5EF4-FFF2-40B4-BE49-F238E27FC236}">
                <a16:creationId xmlns:a16="http://schemas.microsoft.com/office/drawing/2014/main" id="{317B6549-6780-9D08-E2A4-C9845FD6F4E9}"/>
              </a:ext>
            </a:extLst>
          </p:cNvPr>
          <p:cNvSpPr txBox="1"/>
          <p:nvPr/>
        </p:nvSpPr>
        <p:spPr>
          <a:xfrm>
            <a:off x="9483978" y="2115755"/>
            <a:ext cx="2047355" cy="323165"/>
          </a:xfrm>
          <a:prstGeom prst="rect">
            <a:avLst/>
          </a:prstGeom>
          <a:noFill/>
        </p:spPr>
        <p:txBody>
          <a:bodyPr wrap="none" rtlCol="0">
            <a:spAutoFit/>
          </a:bodyPr>
          <a:lstStyle/>
          <a:p>
            <a:pPr>
              <a:lnSpc>
                <a:spcPts val="1800"/>
              </a:lnSpc>
            </a:pPr>
            <a:r>
              <a:rPr lang="en-US" b="1" dirty="0">
                <a:latin typeface="Montserrat" pitchFamily="2" charset="77"/>
              </a:rPr>
              <a:t>WSIB ONTARIO</a:t>
            </a:r>
          </a:p>
        </p:txBody>
      </p:sp>
      <p:sp>
        <p:nvSpPr>
          <p:cNvPr id="18" name="TextBox 17">
            <a:extLst>
              <a:ext uri="{FF2B5EF4-FFF2-40B4-BE49-F238E27FC236}">
                <a16:creationId xmlns:a16="http://schemas.microsoft.com/office/drawing/2014/main" id="{042A670E-A80D-9238-71D6-290F14A95144}"/>
              </a:ext>
            </a:extLst>
          </p:cNvPr>
          <p:cNvSpPr txBox="1"/>
          <p:nvPr/>
        </p:nvSpPr>
        <p:spPr>
          <a:xfrm>
            <a:off x="9397691" y="2439370"/>
            <a:ext cx="2541602" cy="2123145"/>
          </a:xfrm>
          <a:prstGeom prst="rect">
            <a:avLst/>
          </a:prstGeom>
          <a:noFill/>
        </p:spPr>
        <p:txBody>
          <a:bodyPr wrap="square" rtlCol="0">
            <a:spAutoFit/>
          </a:bodyPr>
          <a:lstStyle/>
          <a:p>
            <a:pPr marL="73152" marR="182880" rtl="0" eaLnBrk="1" latinLnBrk="0" hangingPunct="1">
              <a:lnSpc>
                <a:spcPct val="110000"/>
              </a:lnSpc>
              <a:spcBef>
                <a:spcPts val="515"/>
              </a:spcBef>
              <a:spcAft>
                <a:spcPts val="0"/>
              </a:spcAft>
            </a:pPr>
            <a:r>
              <a:rPr lang="en-CA" sz="1300" dirty="0">
                <a:effectLst/>
                <a:latin typeface="Montserrat" pitchFamily="2" charset="77"/>
              </a:rPr>
              <a:t>LEDC supported the WSIB head office attraction to bring hundreds of well-paying technology, innovation and knowledge economy jobs to the London region.</a:t>
            </a:r>
          </a:p>
          <a:p>
            <a:pPr marL="73152" marR="182880" rtl="0" eaLnBrk="1" latinLnBrk="0" hangingPunct="1">
              <a:lnSpc>
                <a:spcPct val="110000"/>
              </a:lnSpc>
              <a:spcBef>
                <a:spcPts val="515"/>
              </a:spcBef>
              <a:spcAft>
                <a:spcPts val="0"/>
              </a:spcAft>
            </a:pPr>
            <a:endParaRPr lang="en-CA" sz="1300" dirty="0">
              <a:effectLst/>
              <a:latin typeface="Montserrat" pitchFamily="2" charset="77"/>
            </a:endParaRPr>
          </a:p>
        </p:txBody>
      </p:sp>
      <p:pic>
        <p:nvPicPr>
          <p:cNvPr id="30" name="Picture 29">
            <a:extLst>
              <a:ext uri="{FF2B5EF4-FFF2-40B4-BE49-F238E27FC236}">
                <a16:creationId xmlns:a16="http://schemas.microsoft.com/office/drawing/2014/main" id="{69F76139-AF54-752B-116A-C27EB72D2F82}"/>
              </a:ext>
            </a:extLst>
          </p:cNvPr>
          <p:cNvPicPr>
            <a:picLocks noChangeAspect="1"/>
          </p:cNvPicPr>
          <p:nvPr/>
        </p:nvPicPr>
        <p:blipFill rotWithShape="1">
          <a:blip r:embed="rId3"/>
          <a:srcRect l="19094" t="19726" r="21247" b="20355"/>
          <a:stretch/>
        </p:blipFill>
        <p:spPr>
          <a:xfrm>
            <a:off x="4234821" y="1007528"/>
            <a:ext cx="904873" cy="908842"/>
          </a:xfrm>
          <a:prstGeom prst="ellipse">
            <a:avLst/>
          </a:prstGeom>
        </p:spPr>
      </p:pic>
      <p:sp>
        <p:nvSpPr>
          <p:cNvPr id="8" name="TextBox 7">
            <a:extLst>
              <a:ext uri="{FF2B5EF4-FFF2-40B4-BE49-F238E27FC236}">
                <a16:creationId xmlns:a16="http://schemas.microsoft.com/office/drawing/2014/main" id="{934B4236-99BC-72A5-29B9-DC9BDD479370}"/>
              </a:ext>
            </a:extLst>
          </p:cNvPr>
          <p:cNvSpPr txBox="1"/>
          <p:nvPr/>
        </p:nvSpPr>
        <p:spPr>
          <a:xfrm>
            <a:off x="1130572" y="2115755"/>
            <a:ext cx="1401346" cy="323165"/>
          </a:xfrm>
          <a:prstGeom prst="rect">
            <a:avLst/>
          </a:prstGeom>
          <a:noFill/>
        </p:spPr>
        <p:txBody>
          <a:bodyPr wrap="none" rtlCol="0">
            <a:spAutoFit/>
          </a:bodyPr>
          <a:lstStyle/>
          <a:p>
            <a:pPr>
              <a:lnSpc>
                <a:spcPts val="1800"/>
              </a:lnSpc>
            </a:pPr>
            <a:r>
              <a:rPr lang="en-US" b="1" dirty="0" err="1">
                <a:latin typeface="Montserrat" pitchFamily="2" charset="77"/>
              </a:rPr>
              <a:t>Innofoods</a:t>
            </a:r>
            <a:endParaRPr lang="en-US" b="1" dirty="0">
              <a:latin typeface="Montserrat" pitchFamily="2" charset="77"/>
            </a:endParaRPr>
          </a:p>
        </p:txBody>
      </p:sp>
      <p:sp>
        <p:nvSpPr>
          <p:cNvPr id="9" name="TextBox 8">
            <a:extLst>
              <a:ext uri="{FF2B5EF4-FFF2-40B4-BE49-F238E27FC236}">
                <a16:creationId xmlns:a16="http://schemas.microsoft.com/office/drawing/2014/main" id="{1289DAC2-34CA-53DC-7C45-D533CC02174C}"/>
              </a:ext>
            </a:extLst>
          </p:cNvPr>
          <p:cNvSpPr txBox="1"/>
          <p:nvPr/>
        </p:nvSpPr>
        <p:spPr>
          <a:xfrm>
            <a:off x="468056" y="2439370"/>
            <a:ext cx="2849090" cy="1971886"/>
          </a:xfrm>
          <a:prstGeom prst="rect">
            <a:avLst/>
          </a:prstGeom>
          <a:noFill/>
        </p:spPr>
        <p:txBody>
          <a:bodyPr wrap="square" rtlCol="0">
            <a:spAutoFit/>
          </a:bodyPr>
          <a:lstStyle/>
          <a:p>
            <a:pPr marL="73152" marR="182880" rtl="0" eaLnBrk="1" latinLnBrk="0" hangingPunct="1">
              <a:lnSpc>
                <a:spcPct val="110000"/>
              </a:lnSpc>
              <a:spcBef>
                <a:spcPts val="515"/>
              </a:spcBef>
              <a:spcAft>
                <a:spcPts val="0"/>
              </a:spcAft>
            </a:pPr>
            <a:r>
              <a:rPr lang="en-CA" sz="1200" dirty="0" err="1">
                <a:effectLst/>
                <a:latin typeface="Montserrat" pitchFamily="2" charset="77"/>
              </a:rPr>
              <a:t>Innofoods</a:t>
            </a:r>
            <a:r>
              <a:rPr lang="en-CA" sz="1200" dirty="0">
                <a:effectLst/>
                <a:latin typeface="Montserrat" pitchFamily="2" charset="77"/>
              </a:rPr>
              <a:t>, a healthy snack food manufacturer, has chosen London for its first expansion outside B.C., building a facility at Innovation Park that will initially create up to 90 jobs, with plans to double its workforce in the next phase</a:t>
            </a:r>
          </a:p>
          <a:p>
            <a:pPr marL="73152" marR="182880" rtl="0" eaLnBrk="1" latinLnBrk="0" hangingPunct="1">
              <a:lnSpc>
                <a:spcPct val="110000"/>
              </a:lnSpc>
              <a:spcBef>
                <a:spcPts val="515"/>
              </a:spcBef>
              <a:spcAft>
                <a:spcPts val="0"/>
              </a:spcAft>
            </a:pPr>
            <a:endParaRPr lang="en-CA" sz="1200" dirty="0">
              <a:effectLst/>
              <a:latin typeface="Montserrat" pitchFamily="2" charset="77"/>
            </a:endParaRPr>
          </a:p>
        </p:txBody>
      </p:sp>
      <p:sp>
        <p:nvSpPr>
          <p:cNvPr id="21" name="Rectangle 20">
            <a:extLst>
              <a:ext uri="{FF2B5EF4-FFF2-40B4-BE49-F238E27FC236}">
                <a16:creationId xmlns:a16="http://schemas.microsoft.com/office/drawing/2014/main" id="{5952775B-F719-ED65-4348-2AFD0BECA2E1}"/>
              </a:ext>
            </a:extLst>
          </p:cNvPr>
          <p:cNvSpPr/>
          <p:nvPr/>
        </p:nvSpPr>
        <p:spPr>
          <a:xfrm>
            <a:off x="0" y="4702883"/>
            <a:ext cx="12192000" cy="2155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5F5EB-3552-D9ED-7B07-897D1C286DBF}"/>
              </a:ext>
            </a:extLst>
          </p:cNvPr>
          <p:cNvSpPr>
            <a:spLocks noGrp="1"/>
          </p:cNvSpPr>
          <p:nvPr>
            <p:ph type="title"/>
          </p:nvPr>
        </p:nvSpPr>
        <p:spPr>
          <a:xfrm>
            <a:off x="838200" y="5012281"/>
            <a:ext cx="10515600" cy="1325563"/>
          </a:xfrm>
        </p:spPr>
        <p:txBody>
          <a:bodyPr>
            <a:normAutofit fontScale="90000"/>
          </a:bodyPr>
          <a:lstStyle/>
          <a:p>
            <a:pPr>
              <a:lnSpc>
                <a:spcPct val="100000"/>
              </a:lnSpc>
            </a:pPr>
            <a:r>
              <a:rPr lang="en-US" b="1" dirty="0">
                <a:solidFill>
                  <a:schemeClr val="accent1"/>
                </a:solidFill>
                <a:latin typeface="Montserrat" pitchFamily="2" charset="77"/>
              </a:rPr>
              <a:t>RECENT</a:t>
            </a:r>
            <a:br>
              <a:rPr lang="en-US" b="1" dirty="0">
                <a:solidFill>
                  <a:schemeClr val="accent1"/>
                </a:solidFill>
                <a:latin typeface="Montserrat" pitchFamily="2" charset="77"/>
              </a:rPr>
            </a:br>
            <a:r>
              <a:rPr lang="en-US" b="1" dirty="0">
                <a:solidFill>
                  <a:schemeClr val="accent1"/>
                </a:solidFill>
                <a:latin typeface="Montserrat" pitchFamily="2" charset="77"/>
              </a:rPr>
              <a:t>INVESTMENTS</a:t>
            </a:r>
          </a:p>
        </p:txBody>
      </p:sp>
      <p:sp>
        <p:nvSpPr>
          <p:cNvPr id="23" name="TextBox 22">
            <a:extLst>
              <a:ext uri="{FF2B5EF4-FFF2-40B4-BE49-F238E27FC236}">
                <a16:creationId xmlns:a16="http://schemas.microsoft.com/office/drawing/2014/main" id="{A8AD4968-58F0-16F7-2EDE-4482D5149979}"/>
              </a:ext>
            </a:extLst>
          </p:cNvPr>
          <p:cNvSpPr txBox="1"/>
          <p:nvPr/>
        </p:nvSpPr>
        <p:spPr>
          <a:xfrm>
            <a:off x="6484687" y="2115755"/>
            <a:ext cx="2300630" cy="323165"/>
          </a:xfrm>
          <a:prstGeom prst="rect">
            <a:avLst/>
          </a:prstGeom>
          <a:noFill/>
        </p:spPr>
        <p:txBody>
          <a:bodyPr wrap="none" rtlCol="0">
            <a:spAutoFit/>
          </a:bodyPr>
          <a:lstStyle/>
          <a:p>
            <a:pPr>
              <a:lnSpc>
                <a:spcPts val="1800"/>
              </a:lnSpc>
            </a:pPr>
            <a:r>
              <a:rPr lang="en-US" b="1" dirty="0">
                <a:latin typeface="Montserrat" pitchFamily="2" charset="77"/>
              </a:rPr>
              <a:t>CARFAX CANADA</a:t>
            </a:r>
          </a:p>
        </p:txBody>
      </p:sp>
      <p:sp>
        <p:nvSpPr>
          <p:cNvPr id="24" name="TextBox 23">
            <a:extLst>
              <a:ext uri="{FF2B5EF4-FFF2-40B4-BE49-F238E27FC236}">
                <a16:creationId xmlns:a16="http://schemas.microsoft.com/office/drawing/2014/main" id="{1F26BCA7-33FA-0398-1728-5CB632979C0A}"/>
              </a:ext>
            </a:extLst>
          </p:cNvPr>
          <p:cNvSpPr txBox="1"/>
          <p:nvPr/>
        </p:nvSpPr>
        <p:spPr>
          <a:xfrm>
            <a:off x="6421764" y="2439370"/>
            <a:ext cx="2591328" cy="2279085"/>
          </a:xfrm>
          <a:prstGeom prst="rect">
            <a:avLst/>
          </a:prstGeom>
          <a:noFill/>
        </p:spPr>
        <p:txBody>
          <a:bodyPr wrap="square" rtlCol="0">
            <a:spAutoFit/>
          </a:bodyPr>
          <a:lstStyle/>
          <a:p>
            <a:pPr marL="73152" marR="182880" rtl="0" eaLnBrk="1" latinLnBrk="0" hangingPunct="1">
              <a:lnSpc>
                <a:spcPct val="110000"/>
              </a:lnSpc>
              <a:spcBef>
                <a:spcPts val="515"/>
              </a:spcBef>
              <a:spcAft>
                <a:spcPts val="0"/>
              </a:spcAft>
            </a:pPr>
            <a:r>
              <a:rPr lang="en-CA" sz="1300" dirty="0">
                <a:effectLst/>
                <a:latin typeface="Montserrat" pitchFamily="2" charset="77"/>
              </a:rPr>
              <a:t>CARFAX Canada's growth in London has been significant. What started as a small startup has evolved into a leader in the tech industry, employing over 500 people, also making it one of the largest tech employers in the region.</a:t>
            </a:r>
          </a:p>
        </p:txBody>
      </p:sp>
      <p:pic>
        <p:nvPicPr>
          <p:cNvPr id="26" name="Picture 25">
            <a:extLst>
              <a:ext uri="{FF2B5EF4-FFF2-40B4-BE49-F238E27FC236}">
                <a16:creationId xmlns:a16="http://schemas.microsoft.com/office/drawing/2014/main" id="{9E769B75-5A64-3792-55B6-44AF15CBBB97}"/>
              </a:ext>
            </a:extLst>
          </p:cNvPr>
          <p:cNvPicPr>
            <a:picLocks noChangeAspect="1"/>
          </p:cNvPicPr>
          <p:nvPr/>
        </p:nvPicPr>
        <p:blipFill>
          <a:blip r:embed="rId4"/>
          <a:stretch>
            <a:fillRect/>
          </a:stretch>
        </p:blipFill>
        <p:spPr>
          <a:xfrm>
            <a:off x="700697" y="1255752"/>
            <a:ext cx="2092780" cy="422742"/>
          </a:xfrm>
          <a:prstGeom prst="rect">
            <a:avLst/>
          </a:prstGeom>
        </p:spPr>
      </p:pic>
      <p:pic>
        <p:nvPicPr>
          <p:cNvPr id="28" name="Picture 27">
            <a:extLst>
              <a:ext uri="{FF2B5EF4-FFF2-40B4-BE49-F238E27FC236}">
                <a16:creationId xmlns:a16="http://schemas.microsoft.com/office/drawing/2014/main" id="{4744994A-B7B0-B9E6-06D7-6F128143DCA7}"/>
              </a:ext>
            </a:extLst>
          </p:cNvPr>
          <p:cNvPicPr>
            <a:picLocks noChangeAspect="1"/>
          </p:cNvPicPr>
          <p:nvPr/>
        </p:nvPicPr>
        <p:blipFill>
          <a:blip r:embed="rId5"/>
          <a:stretch>
            <a:fillRect/>
          </a:stretch>
        </p:blipFill>
        <p:spPr>
          <a:xfrm>
            <a:off x="9647139" y="1225067"/>
            <a:ext cx="1524000" cy="533400"/>
          </a:xfrm>
          <a:prstGeom prst="rect">
            <a:avLst/>
          </a:prstGeom>
        </p:spPr>
      </p:pic>
      <p:pic>
        <p:nvPicPr>
          <p:cNvPr id="31" name="Picture 30">
            <a:extLst>
              <a:ext uri="{FF2B5EF4-FFF2-40B4-BE49-F238E27FC236}">
                <a16:creationId xmlns:a16="http://schemas.microsoft.com/office/drawing/2014/main" id="{0FDA5FE4-43C7-0779-CCDC-42C7FC9E0F57}"/>
              </a:ext>
            </a:extLst>
          </p:cNvPr>
          <p:cNvPicPr>
            <a:picLocks noChangeAspect="1"/>
          </p:cNvPicPr>
          <p:nvPr/>
        </p:nvPicPr>
        <p:blipFill>
          <a:blip r:embed="rId6"/>
          <a:stretch>
            <a:fillRect/>
          </a:stretch>
        </p:blipFill>
        <p:spPr>
          <a:xfrm>
            <a:off x="6630162" y="1300506"/>
            <a:ext cx="1999398" cy="333233"/>
          </a:xfrm>
          <a:prstGeom prst="rect">
            <a:avLst/>
          </a:prstGeom>
        </p:spPr>
      </p:pic>
      <p:pic>
        <p:nvPicPr>
          <p:cNvPr id="3" name="Graphic 2">
            <a:extLst>
              <a:ext uri="{FF2B5EF4-FFF2-40B4-BE49-F238E27FC236}">
                <a16:creationId xmlns:a16="http://schemas.microsoft.com/office/drawing/2014/main" id="{12D040A2-224F-C387-32C5-C63FB4D634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3611604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448052D6-3FAB-E87F-D423-603931B12A14}"/>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2E39DEC7-8EB0-BBBC-BCF3-497C2067A65B}"/>
              </a:ext>
            </a:extLst>
          </p:cNvPr>
          <p:cNvSpPr/>
          <p:nvPr/>
        </p:nvSpPr>
        <p:spPr>
          <a:xfrm>
            <a:off x="-102550" y="5632451"/>
            <a:ext cx="12570864" cy="144346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Expansions and Attractions">
            <a:extLst>
              <a:ext uri="{FF2B5EF4-FFF2-40B4-BE49-F238E27FC236}">
                <a16:creationId xmlns:a16="http://schemas.microsoft.com/office/drawing/2014/main" id="{6B8658D1-D2B8-25AA-C312-2720783F4B37}"/>
              </a:ext>
            </a:extLst>
          </p:cNvPr>
          <p:cNvGrpSpPr/>
          <p:nvPr/>
        </p:nvGrpSpPr>
        <p:grpSpPr>
          <a:xfrm>
            <a:off x="2589711" y="2731685"/>
            <a:ext cx="1758336" cy="1093348"/>
            <a:chOff x="4040581" y="2911271"/>
            <a:chExt cx="1758336" cy="1093348"/>
          </a:xfrm>
        </p:grpSpPr>
        <p:sp>
          <p:nvSpPr>
            <p:cNvPr id="9" name="Expansions title">
              <a:extLst>
                <a:ext uri="{FF2B5EF4-FFF2-40B4-BE49-F238E27FC236}">
                  <a16:creationId xmlns:a16="http://schemas.microsoft.com/office/drawing/2014/main" id="{F701FFAD-8154-B523-3B5E-772FD9479A8E}"/>
                </a:ext>
              </a:extLst>
            </p:cNvPr>
            <p:cNvSpPr txBox="1"/>
            <p:nvPr/>
          </p:nvSpPr>
          <p:spPr>
            <a:xfrm>
              <a:off x="4040581" y="2911271"/>
              <a:ext cx="1621231" cy="461665"/>
            </a:xfrm>
            <a:prstGeom prst="rect">
              <a:avLst/>
            </a:prstGeom>
            <a:noFill/>
          </p:spPr>
          <p:txBody>
            <a:bodyPr wrap="square" rtlCol="0">
              <a:spAutoFit/>
            </a:bodyPr>
            <a:lstStyle/>
            <a:p>
              <a:r>
                <a:rPr lang="en-US" sz="1200" b="1" dirty="0">
                  <a:solidFill>
                    <a:schemeClr val="accent1"/>
                  </a:solidFill>
                  <a:latin typeface="Montserrat" pitchFamily="2" charset="77"/>
                </a:rPr>
                <a:t>EXTERNAL</a:t>
              </a:r>
              <a:br>
                <a:rPr lang="en-US" sz="1200" b="1" dirty="0">
                  <a:solidFill>
                    <a:schemeClr val="accent1"/>
                  </a:solidFill>
                  <a:latin typeface="Montserrat" pitchFamily="2" charset="77"/>
                </a:rPr>
              </a:br>
              <a:r>
                <a:rPr lang="en-US" sz="1200" b="1" dirty="0">
                  <a:solidFill>
                    <a:schemeClr val="accent1"/>
                  </a:solidFill>
                  <a:latin typeface="Montserrat" pitchFamily="2" charset="77"/>
                </a:rPr>
                <a:t>JOB FAIRS</a:t>
              </a:r>
            </a:p>
          </p:txBody>
        </p:sp>
        <p:sp>
          <p:nvSpPr>
            <p:cNvPr id="13" name="44M">
              <a:extLst>
                <a:ext uri="{FF2B5EF4-FFF2-40B4-BE49-F238E27FC236}">
                  <a16:creationId xmlns:a16="http://schemas.microsoft.com/office/drawing/2014/main" id="{892E7EFC-5E82-AFA0-6E4C-6E1CAD890170}"/>
                </a:ext>
              </a:extLst>
            </p:cNvPr>
            <p:cNvSpPr txBox="1"/>
            <p:nvPr/>
          </p:nvSpPr>
          <p:spPr>
            <a:xfrm>
              <a:off x="4040581" y="3358288"/>
              <a:ext cx="1758336" cy="646331"/>
            </a:xfrm>
            <a:prstGeom prst="rect">
              <a:avLst/>
            </a:prstGeom>
            <a:noFill/>
          </p:spPr>
          <p:txBody>
            <a:bodyPr wrap="square" rtlCol="0">
              <a:spAutoFit/>
            </a:bodyPr>
            <a:lstStyle/>
            <a:p>
              <a:r>
                <a:rPr lang="en-US" sz="3600" b="1" dirty="0">
                  <a:solidFill>
                    <a:schemeClr val="accent1"/>
                  </a:solidFill>
                  <a:latin typeface="Montserrat" pitchFamily="2" charset="77"/>
                </a:rPr>
                <a:t>10</a:t>
              </a:r>
            </a:p>
          </p:txBody>
        </p:sp>
      </p:grpSp>
      <p:sp>
        <p:nvSpPr>
          <p:cNvPr id="6" name="TextBox 5">
            <a:extLst>
              <a:ext uri="{FF2B5EF4-FFF2-40B4-BE49-F238E27FC236}">
                <a16:creationId xmlns:a16="http://schemas.microsoft.com/office/drawing/2014/main" id="{FF473888-D792-EA97-E45F-8630524FFCDB}"/>
              </a:ext>
            </a:extLst>
          </p:cNvPr>
          <p:cNvSpPr txBox="1"/>
          <p:nvPr/>
        </p:nvSpPr>
        <p:spPr>
          <a:xfrm>
            <a:off x="4086759" y="2731685"/>
            <a:ext cx="2276463" cy="461665"/>
          </a:xfrm>
          <a:prstGeom prst="rect">
            <a:avLst/>
          </a:prstGeom>
          <a:noFill/>
        </p:spPr>
        <p:txBody>
          <a:bodyPr wrap="square" rtlCol="0">
            <a:spAutoFit/>
          </a:bodyPr>
          <a:lstStyle/>
          <a:p>
            <a:r>
              <a:rPr lang="en-US" sz="1200" b="1" dirty="0">
                <a:solidFill>
                  <a:schemeClr val="accent1"/>
                </a:solidFill>
                <a:latin typeface="Montserrat" pitchFamily="2" charset="77"/>
              </a:rPr>
              <a:t>EMPLOYER &amp; JOB SEEKERS CONSULTATION</a:t>
            </a:r>
          </a:p>
        </p:txBody>
      </p:sp>
      <p:sp>
        <p:nvSpPr>
          <p:cNvPr id="7" name="TextBox 6">
            <a:extLst>
              <a:ext uri="{FF2B5EF4-FFF2-40B4-BE49-F238E27FC236}">
                <a16:creationId xmlns:a16="http://schemas.microsoft.com/office/drawing/2014/main" id="{D6944C9E-44D1-C641-2B3D-AE4FE4D809B1}"/>
              </a:ext>
            </a:extLst>
          </p:cNvPr>
          <p:cNvSpPr txBox="1"/>
          <p:nvPr/>
        </p:nvSpPr>
        <p:spPr>
          <a:xfrm>
            <a:off x="4086759" y="3178702"/>
            <a:ext cx="1880062" cy="646331"/>
          </a:xfrm>
          <a:prstGeom prst="rect">
            <a:avLst/>
          </a:prstGeom>
          <a:noFill/>
        </p:spPr>
        <p:txBody>
          <a:bodyPr wrap="square" rtlCol="0">
            <a:spAutoFit/>
          </a:bodyPr>
          <a:lstStyle/>
          <a:p>
            <a:r>
              <a:rPr lang="en-US" sz="3600" b="1" dirty="0">
                <a:solidFill>
                  <a:schemeClr val="accent1"/>
                </a:solidFill>
                <a:latin typeface="Montserrat" pitchFamily="2" charset="77"/>
              </a:rPr>
              <a:t>5,440</a:t>
            </a:r>
          </a:p>
        </p:txBody>
      </p:sp>
      <p:grpSp>
        <p:nvGrpSpPr>
          <p:cNvPr id="20" name="Group 19">
            <a:extLst>
              <a:ext uri="{FF2B5EF4-FFF2-40B4-BE49-F238E27FC236}">
                <a16:creationId xmlns:a16="http://schemas.microsoft.com/office/drawing/2014/main" id="{F1F42392-F82F-2684-1DA0-57ACD00D43EB}"/>
              </a:ext>
            </a:extLst>
          </p:cNvPr>
          <p:cNvGrpSpPr/>
          <p:nvPr/>
        </p:nvGrpSpPr>
        <p:grpSpPr>
          <a:xfrm>
            <a:off x="6443944" y="2731685"/>
            <a:ext cx="1874978" cy="1093348"/>
            <a:chOff x="7654631" y="2911271"/>
            <a:chExt cx="1874978" cy="1093348"/>
          </a:xfrm>
        </p:grpSpPr>
        <p:sp>
          <p:nvSpPr>
            <p:cNvPr id="8" name="TextBox 7">
              <a:extLst>
                <a:ext uri="{FF2B5EF4-FFF2-40B4-BE49-F238E27FC236}">
                  <a16:creationId xmlns:a16="http://schemas.microsoft.com/office/drawing/2014/main" id="{1DF48010-330B-CC0E-0EB3-5B3E22FC68CE}"/>
                </a:ext>
              </a:extLst>
            </p:cNvPr>
            <p:cNvSpPr txBox="1"/>
            <p:nvPr/>
          </p:nvSpPr>
          <p:spPr>
            <a:xfrm>
              <a:off x="7654631" y="2911271"/>
              <a:ext cx="1488857" cy="461665"/>
            </a:xfrm>
            <a:prstGeom prst="rect">
              <a:avLst/>
            </a:prstGeom>
            <a:noFill/>
          </p:spPr>
          <p:txBody>
            <a:bodyPr wrap="square" rtlCol="0">
              <a:spAutoFit/>
            </a:bodyPr>
            <a:lstStyle/>
            <a:p>
              <a:r>
                <a:rPr lang="en-US" sz="1200" b="1" dirty="0">
                  <a:solidFill>
                    <a:schemeClr val="accent1"/>
                  </a:solidFill>
                  <a:latin typeface="Montserrat" pitchFamily="2" charset="77"/>
                </a:rPr>
                <a:t>WORKFORCE</a:t>
              </a:r>
            </a:p>
            <a:p>
              <a:r>
                <a:rPr lang="en-US" sz="1200" b="1" dirty="0">
                  <a:solidFill>
                    <a:schemeClr val="accent1"/>
                  </a:solidFill>
                  <a:latin typeface="Montserrat" pitchFamily="2" charset="77"/>
                </a:rPr>
                <a:t>PROJECTS</a:t>
              </a:r>
            </a:p>
          </p:txBody>
        </p:sp>
        <p:sp>
          <p:nvSpPr>
            <p:cNvPr id="18" name="TextBox 17">
              <a:extLst>
                <a:ext uri="{FF2B5EF4-FFF2-40B4-BE49-F238E27FC236}">
                  <a16:creationId xmlns:a16="http://schemas.microsoft.com/office/drawing/2014/main" id="{0A051A05-A7F9-51C9-67AC-A25F552C6949}"/>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18</a:t>
              </a:r>
            </a:p>
          </p:txBody>
        </p:sp>
      </p:grpSp>
      <p:sp>
        <p:nvSpPr>
          <p:cNvPr id="11" name="Oval 10">
            <a:extLst>
              <a:ext uri="{FF2B5EF4-FFF2-40B4-BE49-F238E27FC236}">
                <a16:creationId xmlns:a16="http://schemas.microsoft.com/office/drawing/2014/main" id="{F3003E11-4A72-FF8B-8BC7-F13CD102CDC6}"/>
              </a:ext>
            </a:extLst>
          </p:cNvPr>
          <p:cNvSpPr/>
          <p:nvPr/>
        </p:nvSpPr>
        <p:spPr>
          <a:xfrm>
            <a:off x="1032695" y="2813830"/>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2" name="2023">
            <a:extLst>
              <a:ext uri="{FF2B5EF4-FFF2-40B4-BE49-F238E27FC236}">
                <a16:creationId xmlns:a16="http://schemas.microsoft.com/office/drawing/2014/main" id="{16CD7587-849F-79CC-F6CF-77AB52D6C1C2}"/>
              </a:ext>
            </a:extLst>
          </p:cNvPr>
          <p:cNvSpPr txBox="1"/>
          <p:nvPr/>
        </p:nvSpPr>
        <p:spPr>
          <a:xfrm>
            <a:off x="1127005" y="2875581"/>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29" name="YTD">
            <a:extLst>
              <a:ext uri="{FF2B5EF4-FFF2-40B4-BE49-F238E27FC236}">
                <a16:creationId xmlns:a16="http://schemas.microsoft.com/office/drawing/2014/main" id="{C8F4D74B-A5B1-EB8C-CC78-2AFB435E54F8}"/>
              </a:ext>
            </a:extLst>
          </p:cNvPr>
          <p:cNvSpPr txBox="1"/>
          <p:nvPr/>
        </p:nvSpPr>
        <p:spPr>
          <a:xfrm>
            <a:off x="1016282" y="2579867"/>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nvGrpSpPr>
          <p:cNvPr id="27" name="Group 26">
            <a:extLst>
              <a:ext uri="{FF2B5EF4-FFF2-40B4-BE49-F238E27FC236}">
                <a16:creationId xmlns:a16="http://schemas.microsoft.com/office/drawing/2014/main" id="{289E361B-8D31-0401-ACBB-8ED5BD5EDBC1}"/>
              </a:ext>
            </a:extLst>
          </p:cNvPr>
          <p:cNvGrpSpPr/>
          <p:nvPr/>
        </p:nvGrpSpPr>
        <p:grpSpPr>
          <a:xfrm>
            <a:off x="8083155" y="2731685"/>
            <a:ext cx="1874978" cy="1093348"/>
            <a:chOff x="7654631" y="2911271"/>
            <a:chExt cx="1874978" cy="1093348"/>
          </a:xfrm>
        </p:grpSpPr>
        <p:sp>
          <p:nvSpPr>
            <p:cNvPr id="28" name="TextBox 27">
              <a:extLst>
                <a:ext uri="{FF2B5EF4-FFF2-40B4-BE49-F238E27FC236}">
                  <a16:creationId xmlns:a16="http://schemas.microsoft.com/office/drawing/2014/main" id="{A1BF88DD-4647-8D6D-0236-421EC70BAEAB}"/>
                </a:ext>
              </a:extLst>
            </p:cNvPr>
            <p:cNvSpPr txBox="1"/>
            <p:nvPr/>
          </p:nvSpPr>
          <p:spPr>
            <a:xfrm>
              <a:off x="7654631" y="2911271"/>
              <a:ext cx="1621231" cy="461665"/>
            </a:xfrm>
            <a:prstGeom prst="rect">
              <a:avLst/>
            </a:prstGeom>
            <a:noFill/>
          </p:spPr>
          <p:txBody>
            <a:bodyPr wrap="square" rtlCol="0">
              <a:spAutoFit/>
            </a:bodyPr>
            <a:lstStyle/>
            <a:p>
              <a:r>
                <a:rPr lang="en-US" sz="1200" b="1" dirty="0">
                  <a:solidFill>
                    <a:schemeClr val="accent1"/>
                  </a:solidFill>
                  <a:latin typeface="Montserrat" pitchFamily="2" charset="77"/>
                </a:rPr>
                <a:t>TALENT </a:t>
              </a:r>
            </a:p>
            <a:p>
              <a:r>
                <a:rPr lang="en-US" sz="1200" b="1" dirty="0">
                  <a:solidFill>
                    <a:schemeClr val="accent1"/>
                  </a:solidFill>
                  <a:latin typeface="Montserrat" pitchFamily="2" charset="77"/>
                </a:rPr>
                <a:t>PRESENTATIONS</a:t>
              </a:r>
            </a:p>
          </p:txBody>
        </p:sp>
        <p:sp>
          <p:nvSpPr>
            <p:cNvPr id="30" name="TextBox 29">
              <a:extLst>
                <a:ext uri="{FF2B5EF4-FFF2-40B4-BE49-F238E27FC236}">
                  <a16:creationId xmlns:a16="http://schemas.microsoft.com/office/drawing/2014/main" id="{06C3AA92-27D6-EAF7-9C20-367B4352FBC5}"/>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22</a:t>
              </a:r>
            </a:p>
          </p:txBody>
        </p:sp>
      </p:grpSp>
      <p:grpSp>
        <p:nvGrpSpPr>
          <p:cNvPr id="5" name="Group 4">
            <a:extLst>
              <a:ext uri="{FF2B5EF4-FFF2-40B4-BE49-F238E27FC236}">
                <a16:creationId xmlns:a16="http://schemas.microsoft.com/office/drawing/2014/main" id="{78E422D9-691D-82FC-DF61-5748BC591C8F}"/>
              </a:ext>
            </a:extLst>
          </p:cNvPr>
          <p:cNvGrpSpPr/>
          <p:nvPr/>
        </p:nvGrpSpPr>
        <p:grpSpPr>
          <a:xfrm>
            <a:off x="1016282" y="3817138"/>
            <a:ext cx="8962288" cy="1123302"/>
            <a:chOff x="1016282" y="3428832"/>
            <a:chExt cx="8962288" cy="1123302"/>
          </a:xfrm>
        </p:grpSpPr>
        <p:grpSp>
          <p:nvGrpSpPr>
            <p:cNvPr id="15" name="Group 14">
              <a:extLst>
                <a:ext uri="{FF2B5EF4-FFF2-40B4-BE49-F238E27FC236}">
                  <a16:creationId xmlns:a16="http://schemas.microsoft.com/office/drawing/2014/main" id="{29F8F463-02AE-093D-A045-994F70E0ACC2}"/>
                </a:ext>
              </a:extLst>
            </p:cNvPr>
            <p:cNvGrpSpPr/>
            <p:nvPr/>
          </p:nvGrpSpPr>
          <p:grpSpPr>
            <a:xfrm>
              <a:off x="1016282" y="3428832"/>
              <a:ext cx="905948" cy="1123302"/>
              <a:chOff x="2032309" y="3996724"/>
              <a:chExt cx="905948" cy="1123302"/>
            </a:xfrm>
          </p:grpSpPr>
          <p:sp>
            <p:nvSpPr>
              <p:cNvPr id="21" name="Oval 20">
                <a:extLst>
                  <a:ext uri="{FF2B5EF4-FFF2-40B4-BE49-F238E27FC236}">
                    <a16:creationId xmlns:a16="http://schemas.microsoft.com/office/drawing/2014/main" id="{DCD8107C-0446-F75C-7C67-A79848A39D7E}"/>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Montserrat" pitchFamily="2" charset="77"/>
                </a:endParaRPr>
              </a:p>
            </p:txBody>
          </p:sp>
          <p:sp>
            <p:nvSpPr>
              <p:cNvPr id="22" name="TextBox 21">
                <a:extLst>
                  <a:ext uri="{FF2B5EF4-FFF2-40B4-BE49-F238E27FC236}">
                    <a16:creationId xmlns:a16="http://schemas.microsoft.com/office/drawing/2014/main" id="{147A27C3-36A9-1623-07B8-108AEF5FF781}"/>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23" name="TextBox 22">
                <a:extLst>
                  <a:ext uri="{FF2B5EF4-FFF2-40B4-BE49-F238E27FC236}">
                    <a16:creationId xmlns:a16="http://schemas.microsoft.com/office/drawing/2014/main" id="{3460EE89-EB9F-0A7D-A062-1C9C3E8180D6}"/>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24" name="TextBox 23">
              <a:extLst>
                <a:ext uri="{FF2B5EF4-FFF2-40B4-BE49-F238E27FC236}">
                  <a16:creationId xmlns:a16="http://schemas.microsoft.com/office/drawing/2014/main" id="{63A311DE-0902-D668-E2E0-6A44A73B926F}"/>
                </a:ext>
              </a:extLst>
            </p:cNvPr>
            <p:cNvSpPr txBox="1"/>
            <p:nvPr/>
          </p:nvSpPr>
          <p:spPr>
            <a:xfrm>
              <a:off x="2589711" y="3797393"/>
              <a:ext cx="1872644" cy="646331"/>
            </a:xfrm>
            <a:prstGeom prst="rect">
              <a:avLst/>
            </a:prstGeom>
            <a:noFill/>
          </p:spPr>
          <p:txBody>
            <a:bodyPr wrap="square" rtlCol="0">
              <a:spAutoFit/>
            </a:bodyPr>
            <a:lstStyle/>
            <a:p>
              <a:r>
                <a:rPr lang="en-US" sz="3600" b="1" dirty="0">
                  <a:solidFill>
                    <a:srgbClr val="888888"/>
                  </a:solidFill>
                  <a:latin typeface="Montserrat" pitchFamily="2" charset="77"/>
                </a:rPr>
                <a:t>7</a:t>
              </a:r>
            </a:p>
          </p:txBody>
        </p:sp>
        <p:sp>
          <p:nvSpPr>
            <p:cNvPr id="25" name="TextBox 24">
              <a:extLst>
                <a:ext uri="{FF2B5EF4-FFF2-40B4-BE49-F238E27FC236}">
                  <a16:creationId xmlns:a16="http://schemas.microsoft.com/office/drawing/2014/main" id="{5E3AFB90-63D4-E062-5486-78F7F7728F3D}"/>
                </a:ext>
              </a:extLst>
            </p:cNvPr>
            <p:cNvSpPr txBox="1"/>
            <p:nvPr/>
          </p:nvSpPr>
          <p:spPr>
            <a:xfrm>
              <a:off x="4086759" y="3797393"/>
              <a:ext cx="1621231" cy="646331"/>
            </a:xfrm>
            <a:prstGeom prst="rect">
              <a:avLst/>
            </a:prstGeom>
            <a:noFill/>
          </p:spPr>
          <p:txBody>
            <a:bodyPr wrap="square" rtlCol="0">
              <a:spAutoFit/>
            </a:bodyPr>
            <a:lstStyle/>
            <a:p>
              <a:r>
                <a:rPr lang="en-US" sz="3600" b="1" dirty="0">
                  <a:solidFill>
                    <a:srgbClr val="888888"/>
                  </a:solidFill>
                  <a:latin typeface="Montserrat" pitchFamily="2" charset="77"/>
                </a:rPr>
                <a:t>3,720</a:t>
              </a:r>
            </a:p>
          </p:txBody>
        </p:sp>
        <p:sp>
          <p:nvSpPr>
            <p:cNvPr id="26" name="TextBox 25">
              <a:extLst>
                <a:ext uri="{FF2B5EF4-FFF2-40B4-BE49-F238E27FC236}">
                  <a16:creationId xmlns:a16="http://schemas.microsoft.com/office/drawing/2014/main" id="{CA52B081-C346-0B07-4543-C7C28E9F2770}"/>
                </a:ext>
              </a:extLst>
            </p:cNvPr>
            <p:cNvSpPr txBox="1"/>
            <p:nvPr/>
          </p:nvSpPr>
          <p:spPr>
            <a:xfrm>
              <a:off x="6464381" y="3797393"/>
              <a:ext cx="1874978" cy="646331"/>
            </a:xfrm>
            <a:prstGeom prst="rect">
              <a:avLst/>
            </a:prstGeom>
            <a:noFill/>
          </p:spPr>
          <p:txBody>
            <a:bodyPr wrap="square" rtlCol="0">
              <a:spAutoFit/>
            </a:bodyPr>
            <a:lstStyle/>
            <a:p>
              <a:r>
                <a:rPr lang="en-US" sz="3600" b="1" dirty="0">
                  <a:solidFill>
                    <a:srgbClr val="888888"/>
                  </a:solidFill>
                  <a:latin typeface="Montserrat" pitchFamily="2" charset="77"/>
                </a:rPr>
                <a:t>10</a:t>
              </a:r>
            </a:p>
          </p:txBody>
        </p:sp>
        <p:sp>
          <p:nvSpPr>
            <p:cNvPr id="31" name="TextBox 30">
              <a:extLst>
                <a:ext uri="{FF2B5EF4-FFF2-40B4-BE49-F238E27FC236}">
                  <a16:creationId xmlns:a16="http://schemas.microsoft.com/office/drawing/2014/main" id="{3E1D7E54-163B-0B5F-931A-F69F3F09EFA1}"/>
                </a:ext>
              </a:extLst>
            </p:cNvPr>
            <p:cNvSpPr txBox="1"/>
            <p:nvPr/>
          </p:nvSpPr>
          <p:spPr>
            <a:xfrm>
              <a:off x="8103592" y="3797393"/>
              <a:ext cx="1874978" cy="646331"/>
            </a:xfrm>
            <a:prstGeom prst="rect">
              <a:avLst/>
            </a:prstGeom>
            <a:noFill/>
          </p:spPr>
          <p:txBody>
            <a:bodyPr wrap="square" rtlCol="0">
              <a:spAutoFit/>
            </a:bodyPr>
            <a:lstStyle/>
            <a:p>
              <a:r>
                <a:rPr lang="en-US" sz="3600" b="1" dirty="0">
                  <a:solidFill>
                    <a:srgbClr val="888888"/>
                  </a:solidFill>
                  <a:latin typeface="Montserrat" pitchFamily="2" charset="77"/>
                </a:rPr>
                <a:t>26</a:t>
              </a:r>
            </a:p>
          </p:txBody>
        </p:sp>
      </p:grpSp>
      <p:sp>
        <p:nvSpPr>
          <p:cNvPr id="10" name="TextBox 9">
            <a:extLst>
              <a:ext uri="{FF2B5EF4-FFF2-40B4-BE49-F238E27FC236}">
                <a16:creationId xmlns:a16="http://schemas.microsoft.com/office/drawing/2014/main" id="{5F77AF35-3169-0596-F1D6-41969258CA0A}"/>
              </a:ext>
            </a:extLst>
          </p:cNvPr>
          <p:cNvSpPr txBox="1"/>
          <p:nvPr/>
        </p:nvSpPr>
        <p:spPr>
          <a:xfrm>
            <a:off x="908776" y="1077706"/>
            <a:ext cx="4901474" cy="830997"/>
          </a:xfrm>
          <a:prstGeom prst="rect">
            <a:avLst/>
          </a:prstGeom>
          <a:noFill/>
        </p:spPr>
        <p:txBody>
          <a:bodyPr wrap="square" rtlCol="0">
            <a:spAutoFit/>
          </a:bodyPr>
          <a:lstStyle/>
          <a:p>
            <a:r>
              <a:rPr lang="en-US" sz="4800" b="1" dirty="0">
                <a:solidFill>
                  <a:schemeClr val="accent1"/>
                </a:solidFill>
                <a:latin typeface="Montserrat" pitchFamily="2" charset="77"/>
              </a:rPr>
              <a:t>WORKFORCE</a:t>
            </a:r>
          </a:p>
        </p:txBody>
      </p:sp>
      <p:sp>
        <p:nvSpPr>
          <p:cNvPr id="36" name="TextBox 35">
            <a:extLst>
              <a:ext uri="{FF2B5EF4-FFF2-40B4-BE49-F238E27FC236}">
                <a16:creationId xmlns:a16="http://schemas.microsoft.com/office/drawing/2014/main" id="{ADD9C0F4-B4B3-5C8F-92B1-FBBB5B2D59B5}"/>
              </a:ext>
            </a:extLst>
          </p:cNvPr>
          <p:cNvSpPr txBox="1"/>
          <p:nvPr/>
        </p:nvSpPr>
        <p:spPr>
          <a:xfrm>
            <a:off x="908776" y="1691424"/>
            <a:ext cx="5441920" cy="830997"/>
          </a:xfrm>
          <a:prstGeom prst="rect">
            <a:avLst/>
          </a:prstGeom>
          <a:noFill/>
        </p:spPr>
        <p:txBody>
          <a:bodyPr wrap="square" rtlCol="0">
            <a:spAutoFit/>
          </a:bodyPr>
          <a:lstStyle/>
          <a:p>
            <a:r>
              <a:rPr lang="en-US" sz="4800" b="1" dirty="0">
                <a:solidFill>
                  <a:schemeClr val="accent1"/>
                </a:solidFill>
                <a:latin typeface="Montserrat" pitchFamily="2" charset="77"/>
              </a:rPr>
              <a:t>DEVELOPMENT</a:t>
            </a:r>
          </a:p>
        </p:txBody>
      </p:sp>
      <p:pic>
        <p:nvPicPr>
          <p:cNvPr id="42" name="Picture 41">
            <a:extLst>
              <a:ext uri="{FF2B5EF4-FFF2-40B4-BE49-F238E27FC236}">
                <a16:creationId xmlns:a16="http://schemas.microsoft.com/office/drawing/2014/main" id="{31E1EB79-ECF4-58BA-63B1-37F7CFEB2248}"/>
              </a:ext>
            </a:extLst>
          </p:cNvPr>
          <p:cNvPicPr>
            <a:picLocks noChangeAspect="1"/>
          </p:cNvPicPr>
          <p:nvPr/>
        </p:nvPicPr>
        <p:blipFill>
          <a:blip r:embed="rId3"/>
          <a:stretch>
            <a:fillRect/>
          </a:stretch>
        </p:blipFill>
        <p:spPr>
          <a:xfrm>
            <a:off x="2866476" y="5821196"/>
            <a:ext cx="700665" cy="700665"/>
          </a:xfrm>
          <a:prstGeom prst="rect">
            <a:avLst/>
          </a:prstGeom>
        </p:spPr>
      </p:pic>
      <p:pic>
        <p:nvPicPr>
          <p:cNvPr id="46" name="Picture 45">
            <a:extLst>
              <a:ext uri="{FF2B5EF4-FFF2-40B4-BE49-F238E27FC236}">
                <a16:creationId xmlns:a16="http://schemas.microsoft.com/office/drawing/2014/main" id="{13FE2B35-E519-4EEF-B8A7-A2CDDA809326}"/>
              </a:ext>
            </a:extLst>
          </p:cNvPr>
          <p:cNvPicPr>
            <a:picLocks noChangeAspect="1"/>
          </p:cNvPicPr>
          <p:nvPr/>
        </p:nvPicPr>
        <p:blipFill rotWithShape="1">
          <a:blip r:embed="rId4"/>
          <a:srcRect t="29149"/>
          <a:stretch/>
        </p:blipFill>
        <p:spPr>
          <a:xfrm>
            <a:off x="3752505" y="5910457"/>
            <a:ext cx="988926" cy="700665"/>
          </a:xfrm>
          <a:prstGeom prst="rect">
            <a:avLst/>
          </a:prstGeom>
        </p:spPr>
      </p:pic>
      <p:pic>
        <p:nvPicPr>
          <p:cNvPr id="33" name="Picture 32">
            <a:extLst>
              <a:ext uri="{FF2B5EF4-FFF2-40B4-BE49-F238E27FC236}">
                <a16:creationId xmlns:a16="http://schemas.microsoft.com/office/drawing/2014/main" id="{A93D3EE3-E961-0E27-7D78-C4365CC115A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14659" b="15472"/>
          <a:stretch/>
        </p:blipFill>
        <p:spPr>
          <a:xfrm>
            <a:off x="296925" y="5817117"/>
            <a:ext cx="1079433" cy="700666"/>
          </a:xfrm>
          <a:prstGeom prst="rect">
            <a:avLst/>
          </a:prstGeom>
        </p:spPr>
      </p:pic>
      <p:pic>
        <p:nvPicPr>
          <p:cNvPr id="2" name="Picture 1">
            <a:extLst>
              <a:ext uri="{FF2B5EF4-FFF2-40B4-BE49-F238E27FC236}">
                <a16:creationId xmlns:a16="http://schemas.microsoft.com/office/drawing/2014/main" id="{85514757-0316-4BA7-EABE-D19BD54E430C}"/>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346571" y="5938695"/>
            <a:ext cx="1431047" cy="460278"/>
          </a:xfrm>
          <a:prstGeom prst="rect">
            <a:avLst/>
          </a:prstGeom>
        </p:spPr>
      </p:pic>
      <p:pic>
        <p:nvPicPr>
          <p:cNvPr id="34" name="Picture 33">
            <a:extLst>
              <a:ext uri="{FF2B5EF4-FFF2-40B4-BE49-F238E27FC236}">
                <a16:creationId xmlns:a16="http://schemas.microsoft.com/office/drawing/2014/main" id="{1648F880-D95A-6486-29D7-726081E49CC4}"/>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6654800" y="5981444"/>
            <a:ext cx="1290378" cy="412816"/>
          </a:xfrm>
          <a:prstGeom prst="rect">
            <a:avLst/>
          </a:prstGeom>
        </p:spPr>
      </p:pic>
      <p:pic>
        <p:nvPicPr>
          <p:cNvPr id="35" name="Picture 34">
            <a:extLst>
              <a:ext uri="{FF2B5EF4-FFF2-40B4-BE49-F238E27FC236}">
                <a16:creationId xmlns:a16="http://schemas.microsoft.com/office/drawing/2014/main" id="{FF1EEC1B-EB03-3A7D-A72C-1356EB09031D}"/>
              </a:ext>
            </a:extLst>
          </p:cNvPr>
          <p:cNvPicPr>
            <a:picLocks noChangeAspect="1"/>
          </p:cNvPicPr>
          <p:nvPr/>
        </p:nvPicPr>
        <p:blipFill>
          <a:blip r:embed="rId11">
            <a:grayscl/>
            <a:extLst>
              <a:ext uri="{BEBA8EAE-BF5A-486C-A8C5-ECC9F3942E4B}">
                <a14:imgProps xmlns:a14="http://schemas.microsoft.com/office/drawing/2010/main">
                  <a14:imgLayer r:embed="rId12">
                    <a14:imgEffect>
                      <a14:artisticPaintStrokes/>
                    </a14:imgEffect>
                    <a14:imgEffect>
                      <a14:colorTemperature colorTemp="4700"/>
                    </a14:imgEffect>
                    <a14:imgEffect>
                      <a14:saturation sat="200000"/>
                    </a14:imgEffect>
                  </a14:imgLayer>
                </a14:imgProps>
              </a:ext>
            </a:extLst>
          </a:blip>
          <a:stretch>
            <a:fillRect/>
          </a:stretch>
        </p:blipFill>
        <p:spPr>
          <a:xfrm>
            <a:off x="7962312" y="5837204"/>
            <a:ext cx="1270907" cy="701296"/>
          </a:xfrm>
          <a:prstGeom prst="rect">
            <a:avLst/>
          </a:prstGeom>
        </p:spPr>
      </p:pic>
      <p:pic>
        <p:nvPicPr>
          <p:cNvPr id="14" name="Picture 13">
            <a:extLst>
              <a:ext uri="{FF2B5EF4-FFF2-40B4-BE49-F238E27FC236}">
                <a16:creationId xmlns:a16="http://schemas.microsoft.com/office/drawing/2014/main" id="{52D422B6-0AAE-20F1-3F57-A6EF66919692}"/>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9327929" y="6054381"/>
            <a:ext cx="1035216" cy="412816"/>
          </a:xfrm>
          <a:prstGeom prst="rect">
            <a:avLst/>
          </a:prstGeom>
        </p:spPr>
      </p:pic>
      <p:pic>
        <p:nvPicPr>
          <p:cNvPr id="16" name="Picture 15">
            <a:extLst>
              <a:ext uri="{FF2B5EF4-FFF2-40B4-BE49-F238E27FC236}">
                <a16:creationId xmlns:a16="http://schemas.microsoft.com/office/drawing/2014/main" id="{B623FFD1-101E-1E7D-B883-6491F79671E9}"/>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10533047" y="6054381"/>
            <a:ext cx="838614" cy="339879"/>
          </a:xfrm>
          <a:prstGeom prst="rect">
            <a:avLst/>
          </a:prstGeom>
        </p:spPr>
      </p:pic>
      <p:pic>
        <p:nvPicPr>
          <p:cNvPr id="32" name="Picture 31" descr="the London health sciences loo. It’s blue and yellow with a person creating an intersection between the colours. ">
            <a:extLst>
              <a:ext uri="{FF2B5EF4-FFF2-40B4-BE49-F238E27FC236}">
                <a16:creationId xmlns:a16="http://schemas.microsoft.com/office/drawing/2014/main" id="{D3AAEC19-956B-55C5-26F4-9A9F1962F3F5}"/>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4971645" y="5854711"/>
            <a:ext cx="1457376" cy="663072"/>
          </a:xfrm>
          <a:prstGeom prst="rect">
            <a:avLst/>
          </a:prstGeom>
        </p:spPr>
      </p:pic>
      <p:pic>
        <p:nvPicPr>
          <p:cNvPr id="4" name="Graphic 3">
            <a:extLst>
              <a:ext uri="{FF2B5EF4-FFF2-40B4-BE49-F238E27FC236}">
                <a16:creationId xmlns:a16="http://schemas.microsoft.com/office/drawing/2014/main" id="{BA458CA0-8300-E376-7AE8-B8F32D2A10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128441819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Expansions title">
            <a:extLst>
              <a:ext uri="{FF2B5EF4-FFF2-40B4-BE49-F238E27FC236}">
                <a16:creationId xmlns:a16="http://schemas.microsoft.com/office/drawing/2014/main" id="{934BC633-E963-205C-3911-F06E3D3704E2}"/>
              </a:ext>
            </a:extLst>
          </p:cNvPr>
          <p:cNvSpPr txBox="1"/>
          <p:nvPr/>
        </p:nvSpPr>
        <p:spPr>
          <a:xfrm>
            <a:off x="2589711" y="2140400"/>
            <a:ext cx="1621231" cy="276999"/>
          </a:xfrm>
          <a:prstGeom prst="rect">
            <a:avLst/>
          </a:prstGeom>
          <a:noFill/>
        </p:spPr>
        <p:txBody>
          <a:bodyPr wrap="square" rtlCol="0">
            <a:spAutoFit/>
          </a:bodyPr>
          <a:lstStyle/>
          <a:p>
            <a:r>
              <a:rPr lang="en-US" sz="1200" dirty="0">
                <a:solidFill>
                  <a:schemeClr val="accent1"/>
                </a:solidFill>
                <a:latin typeface="Montserrat" pitchFamily="2" charset="77"/>
              </a:rPr>
              <a:t>USERS</a:t>
            </a:r>
          </a:p>
        </p:txBody>
      </p:sp>
      <p:sp>
        <p:nvSpPr>
          <p:cNvPr id="13" name="44M">
            <a:extLst>
              <a:ext uri="{FF2B5EF4-FFF2-40B4-BE49-F238E27FC236}">
                <a16:creationId xmlns:a16="http://schemas.microsoft.com/office/drawing/2014/main" id="{12797AB4-B657-0ADC-8F04-F5D8766C6591}"/>
              </a:ext>
            </a:extLst>
          </p:cNvPr>
          <p:cNvSpPr txBox="1"/>
          <p:nvPr/>
        </p:nvSpPr>
        <p:spPr>
          <a:xfrm>
            <a:off x="2098131" y="2587417"/>
            <a:ext cx="2127415" cy="584775"/>
          </a:xfrm>
          <a:prstGeom prst="rect">
            <a:avLst/>
          </a:prstGeom>
          <a:noFill/>
        </p:spPr>
        <p:txBody>
          <a:bodyPr wrap="square" rtlCol="0">
            <a:spAutoFit/>
          </a:bodyPr>
          <a:lstStyle/>
          <a:p>
            <a:pPr algn="r"/>
            <a:r>
              <a:rPr lang="en-US" sz="3200" b="1" dirty="0">
                <a:solidFill>
                  <a:schemeClr val="accent1"/>
                </a:solidFill>
                <a:latin typeface="Montserrat" pitchFamily="2" charset="77"/>
              </a:rPr>
              <a:t>80,300+</a:t>
            </a:r>
          </a:p>
        </p:txBody>
      </p:sp>
      <p:sp>
        <p:nvSpPr>
          <p:cNvPr id="4" name="TextBox 3">
            <a:extLst>
              <a:ext uri="{FF2B5EF4-FFF2-40B4-BE49-F238E27FC236}">
                <a16:creationId xmlns:a16="http://schemas.microsoft.com/office/drawing/2014/main" id="{E7DBCF93-8094-3C65-77D8-726A0096585F}"/>
              </a:ext>
            </a:extLst>
          </p:cNvPr>
          <p:cNvSpPr txBox="1"/>
          <p:nvPr/>
        </p:nvSpPr>
        <p:spPr>
          <a:xfrm>
            <a:off x="908776" y="1090232"/>
            <a:ext cx="6153036" cy="830997"/>
          </a:xfrm>
          <a:prstGeom prst="rect">
            <a:avLst/>
          </a:prstGeom>
          <a:noFill/>
        </p:spPr>
        <p:txBody>
          <a:bodyPr wrap="square" rtlCol="0">
            <a:spAutoFit/>
          </a:bodyPr>
          <a:lstStyle/>
          <a:p>
            <a:r>
              <a:rPr lang="en-US" sz="4800" b="1" dirty="0">
                <a:solidFill>
                  <a:schemeClr val="accent1"/>
                </a:solidFill>
                <a:latin typeface="Montserrat" pitchFamily="2" charset="77"/>
              </a:rPr>
              <a:t>JOB PORTALS</a:t>
            </a:r>
          </a:p>
        </p:txBody>
      </p:sp>
      <p:sp>
        <p:nvSpPr>
          <p:cNvPr id="6" name="TextBox 5">
            <a:extLst>
              <a:ext uri="{FF2B5EF4-FFF2-40B4-BE49-F238E27FC236}">
                <a16:creationId xmlns:a16="http://schemas.microsoft.com/office/drawing/2014/main" id="{70BCE5B0-3086-CCC2-56A0-98EC40D62BBF}"/>
              </a:ext>
            </a:extLst>
          </p:cNvPr>
          <p:cNvSpPr txBox="1"/>
          <p:nvPr/>
        </p:nvSpPr>
        <p:spPr>
          <a:xfrm>
            <a:off x="4747065" y="2140400"/>
            <a:ext cx="1349381" cy="276999"/>
          </a:xfrm>
          <a:prstGeom prst="rect">
            <a:avLst/>
          </a:prstGeom>
          <a:noFill/>
        </p:spPr>
        <p:txBody>
          <a:bodyPr wrap="square" rtlCol="0">
            <a:spAutoFit/>
          </a:bodyPr>
          <a:lstStyle/>
          <a:p>
            <a:r>
              <a:rPr lang="en-US" sz="1200" dirty="0">
                <a:solidFill>
                  <a:schemeClr val="accent1"/>
                </a:solidFill>
                <a:latin typeface="Montserrat" pitchFamily="2" charset="77"/>
              </a:rPr>
              <a:t>PAGE VIEWS</a:t>
            </a:r>
          </a:p>
        </p:txBody>
      </p:sp>
      <p:sp>
        <p:nvSpPr>
          <p:cNvPr id="7" name="TextBox 6">
            <a:extLst>
              <a:ext uri="{FF2B5EF4-FFF2-40B4-BE49-F238E27FC236}">
                <a16:creationId xmlns:a16="http://schemas.microsoft.com/office/drawing/2014/main" id="{3950D45A-EA7C-2F36-DD48-1DB7C3F2CF5E}"/>
              </a:ext>
            </a:extLst>
          </p:cNvPr>
          <p:cNvSpPr txBox="1"/>
          <p:nvPr/>
        </p:nvSpPr>
        <p:spPr>
          <a:xfrm>
            <a:off x="4254408" y="2587417"/>
            <a:ext cx="2450960" cy="584775"/>
          </a:xfrm>
          <a:prstGeom prst="rect">
            <a:avLst/>
          </a:prstGeom>
          <a:noFill/>
        </p:spPr>
        <p:txBody>
          <a:bodyPr wrap="square" rtlCol="0">
            <a:spAutoFit/>
          </a:bodyPr>
          <a:lstStyle/>
          <a:p>
            <a:pPr algn="r"/>
            <a:r>
              <a:rPr lang="en-US" sz="3200" b="1" dirty="0">
                <a:solidFill>
                  <a:schemeClr val="accent1"/>
                </a:solidFill>
                <a:latin typeface="Montserrat" pitchFamily="2" charset="77"/>
              </a:rPr>
              <a:t>666,900+</a:t>
            </a:r>
          </a:p>
        </p:txBody>
      </p:sp>
      <p:sp>
        <p:nvSpPr>
          <p:cNvPr id="8" name="TextBox 7">
            <a:extLst>
              <a:ext uri="{FF2B5EF4-FFF2-40B4-BE49-F238E27FC236}">
                <a16:creationId xmlns:a16="http://schemas.microsoft.com/office/drawing/2014/main" id="{41002F63-E8D5-D44D-D954-D8F314D89910}"/>
              </a:ext>
            </a:extLst>
          </p:cNvPr>
          <p:cNvSpPr txBox="1"/>
          <p:nvPr/>
        </p:nvSpPr>
        <p:spPr>
          <a:xfrm>
            <a:off x="6921377" y="2140400"/>
            <a:ext cx="1488857" cy="461665"/>
          </a:xfrm>
          <a:prstGeom prst="rect">
            <a:avLst/>
          </a:prstGeom>
          <a:noFill/>
        </p:spPr>
        <p:txBody>
          <a:bodyPr wrap="square" rtlCol="0">
            <a:spAutoFit/>
          </a:bodyPr>
          <a:lstStyle/>
          <a:p>
            <a:r>
              <a:rPr lang="en-US" sz="1200" dirty="0">
                <a:solidFill>
                  <a:schemeClr val="accent1"/>
                </a:solidFill>
                <a:latin typeface="Montserrat" pitchFamily="2" charset="77"/>
              </a:rPr>
              <a:t>AVG. # OF COMPANIES</a:t>
            </a:r>
          </a:p>
        </p:txBody>
      </p:sp>
      <p:sp>
        <p:nvSpPr>
          <p:cNvPr id="18" name="TextBox 17">
            <a:extLst>
              <a:ext uri="{FF2B5EF4-FFF2-40B4-BE49-F238E27FC236}">
                <a16:creationId xmlns:a16="http://schemas.microsoft.com/office/drawing/2014/main" id="{81950703-14AA-5737-4CFD-9D1699B86EAF}"/>
              </a:ext>
            </a:extLst>
          </p:cNvPr>
          <p:cNvSpPr txBox="1"/>
          <p:nvPr/>
        </p:nvSpPr>
        <p:spPr>
          <a:xfrm>
            <a:off x="6886180" y="2587417"/>
            <a:ext cx="1084798" cy="584775"/>
          </a:xfrm>
          <a:prstGeom prst="rect">
            <a:avLst/>
          </a:prstGeom>
          <a:noFill/>
        </p:spPr>
        <p:txBody>
          <a:bodyPr wrap="square" rtlCol="0">
            <a:spAutoFit/>
          </a:bodyPr>
          <a:lstStyle/>
          <a:p>
            <a:pPr algn="r"/>
            <a:r>
              <a:rPr lang="en-US" sz="3200" b="1" dirty="0">
                <a:solidFill>
                  <a:schemeClr val="accent1"/>
                </a:solidFill>
                <a:latin typeface="Montserrat" pitchFamily="2" charset="77"/>
              </a:rPr>
              <a:t>101</a:t>
            </a:r>
          </a:p>
        </p:txBody>
      </p:sp>
      <p:sp>
        <p:nvSpPr>
          <p:cNvPr id="24" name="TextBox 23">
            <a:extLst>
              <a:ext uri="{FF2B5EF4-FFF2-40B4-BE49-F238E27FC236}">
                <a16:creationId xmlns:a16="http://schemas.microsoft.com/office/drawing/2014/main" id="{B0D66F59-7EB7-3064-4519-75B943446D29}"/>
              </a:ext>
            </a:extLst>
          </p:cNvPr>
          <p:cNvSpPr txBox="1"/>
          <p:nvPr/>
        </p:nvSpPr>
        <p:spPr>
          <a:xfrm>
            <a:off x="2229428" y="4096624"/>
            <a:ext cx="1981514" cy="584775"/>
          </a:xfrm>
          <a:prstGeom prst="rect">
            <a:avLst/>
          </a:prstGeom>
          <a:noFill/>
        </p:spPr>
        <p:txBody>
          <a:bodyPr wrap="square" rtlCol="0">
            <a:spAutoFit/>
          </a:bodyPr>
          <a:lstStyle/>
          <a:p>
            <a:pPr algn="r"/>
            <a:r>
              <a:rPr lang="en-US" sz="3200" b="1" dirty="0">
                <a:solidFill>
                  <a:schemeClr val="accent1"/>
                </a:solidFill>
                <a:latin typeface="Montserrat" pitchFamily="2" charset="77"/>
              </a:rPr>
              <a:t>95,300+</a:t>
            </a:r>
          </a:p>
        </p:txBody>
      </p:sp>
      <p:sp>
        <p:nvSpPr>
          <p:cNvPr id="25" name="TextBox 24">
            <a:extLst>
              <a:ext uri="{FF2B5EF4-FFF2-40B4-BE49-F238E27FC236}">
                <a16:creationId xmlns:a16="http://schemas.microsoft.com/office/drawing/2014/main" id="{B8A9EC83-9850-8E3C-CCBB-213AB83E52D5}"/>
              </a:ext>
            </a:extLst>
          </p:cNvPr>
          <p:cNvSpPr txBox="1"/>
          <p:nvPr/>
        </p:nvSpPr>
        <p:spPr>
          <a:xfrm>
            <a:off x="4470417" y="4096624"/>
            <a:ext cx="2270148" cy="584775"/>
          </a:xfrm>
          <a:prstGeom prst="rect">
            <a:avLst/>
          </a:prstGeom>
          <a:noFill/>
        </p:spPr>
        <p:txBody>
          <a:bodyPr wrap="square" rtlCol="0">
            <a:spAutoFit/>
          </a:bodyPr>
          <a:lstStyle/>
          <a:p>
            <a:pPr algn="r"/>
            <a:r>
              <a:rPr lang="en-US" sz="3200" b="1" dirty="0">
                <a:solidFill>
                  <a:schemeClr val="accent1"/>
                </a:solidFill>
                <a:latin typeface="Montserrat" pitchFamily="2" charset="77"/>
              </a:rPr>
              <a:t>647,000+</a:t>
            </a:r>
          </a:p>
        </p:txBody>
      </p:sp>
      <p:sp>
        <p:nvSpPr>
          <p:cNvPr id="26" name="TextBox 25">
            <a:extLst>
              <a:ext uri="{FF2B5EF4-FFF2-40B4-BE49-F238E27FC236}">
                <a16:creationId xmlns:a16="http://schemas.microsoft.com/office/drawing/2014/main" id="{69561750-C528-39F6-DBE0-3505829AFE06}"/>
              </a:ext>
            </a:extLst>
          </p:cNvPr>
          <p:cNvSpPr txBox="1"/>
          <p:nvPr/>
        </p:nvSpPr>
        <p:spPr>
          <a:xfrm>
            <a:off x="6944591" y="4096624"/>
            <a:ext cx="1046824" cy="584775"/>
          </a:xfrm>
          <a:prstGeom prst="rect">
            <a:avLst/>
          </a:prstGeom>
          <a:noFill/>
        </p:spPr>
        <p:txBody>
          <a:bodyPr wrap="square" rtlCol="0">
            <a:spAutoFit/>
          </a:bodyPr>
          <a:lstStyle/>
          <a:p>
            <a:pPr algn="r"/>
            <a:r>
              <a:rPr lang="en-US" sz="3200" b="1" dirty="0">
                <a:solidFill>
                  <a:schemeClr val="accent1"/>
                </a:solidFill>
                <a:latin typeface="Montserrat" pitchFamily="2" charset="77"/>
              </a:rPr>
              <a:t>91</a:t>
            </a:r>
          </a:p>
        </p:txBody>
      </p:sp>
      <p:sp>
        <p:nvSpPr>
          <p:cNvPr id="28" name="TextBox 27">
            <a:extLst>
              <a:ext uri="{FF2B5EF4-FFF2-40B4-BE49-F238E27FC236}">
                <a16:creationId xmlns:a16="http://schemas.microsoft.com/office/drawing/2014/main" id="{042CA826-AD79-1870-E244-23C3C410173E}"/>
              </a:ext>
            </a:extLst>
          </p:cNvPr>
          <p:cNvSpPr txBox="1"/>
          <p:nvPr/>
        </p:nvSpPr>
        <p:spPr>
          <a:xfrm>
            <a:off x="8591046" y="2140400"/>
            <a:ext cx="1621231" cy="461665"/>
          </a:xfrm>
          <a:prstGeom prst="rect">
            <a:avLst/>
          </a:prstGeom>
          <a:noFill/>
        </p:spPr>
        <p:txBody>
          <a:bodyPr wrap="square" rtlCol="0">
            <a:spAutoFit/>
          </a:bodyPr>
          <a:lstStyle/>
          <a:p>
            <a:r>
              <a:rPr lang="en-US" sz="1200" dirty="0">
                <a:solidFill>
                  <a:schemeClr val="accent1"/>
                </a:solidFill>
                <a:latin typeface="Montserrat" pitchFamily="2" charset="77"/>
              </a:rPr>
              <a:t>AVG. # OF JOB TITLES</a:t>
            </a:r>
          </a:p>
        </p:txBody>
      </p:sp>
      <p:sp>
        <p:nvSpPr>
          <p:cNvPr id="30" name="TextBox 29">
            <a:extLst>
              <a:ext uri="{FF2B5EF4-FFF2-40B4-BE49-F238E27FC236}">
                <a16:creationId xmlns:a16="http://schemas.microsoft.com/office/drawing/2014/main" id="{FFACF516-FDB7-0620-EE45-50AB192E91D1}"/>
              </a:ext>
            </a:extLst>
          </p:cNvPr>
          <p:cNvSpPr txBox="1"/>
          <p:nvPr/>
        </p:nvSpPr>
        <p:spPr>
          <a:xfrm>
            <a:off x="8330010" y="2587417"/>
            <a:ext cx="1874978" cy="584775"/>
          </a:xfrm>
          <a:prstGeom prst="rect">
            <a:avLst/>
          </a:prstGeom>
          <a:noFill/>
        </p:spPr>
        <p:txBody>
          <a:bodyPr wrap="square" rtlCol="0">
            <a:spAutoFit/>
          </a:bodyPr>
          <a:lstStyle/>
          <a:p>
            <a:pPr algn="r"/>
            <a:r>
              <a:rPr lang="en-US" sz="3200" b="1" dirty="0">
                <a:solidFill>
                  <a:schemeClr val="accent1"/>
                </a:solidFill>
                <a:latin typeface="Montserrat" pitchFamily="2" charset="77"/>
              </a:rPr>
              <a:t>13,050+</a:t>
            </a:r>
          </a:p>
        </p:txBody>
      </p:sp>
      <p:sp>
        <p:nvSpPr>
          <p:cNvPr id="31" name="TextBox 30">
            <a:extLst>
              <a:ext uri="{FF2B5EF4-FFF2-40B4-BE49-F238E27FC236}">
                <a16:creationId xmlns:a16="http://schemas.microsoft.com/office/drawing/2014/main" id="{BC75AA55-E90F-187A-2020-F7D04ECFF191}"/>
              </a:ext>
            </a:extLst>
          </p:cNvPr>
          <p:cNvSpPr txBox="1"/>
          <p:nvPr/>
        </p:nvSpPr>
        <p:spPr>
          <a:xfrm>
            <a:off x="8350447" y="4096624"/>
            <a:ext cx="1854541" cy="584775"/>
          </a:xfrm>
          <a:prstGeom prst="rect">
            <a:avLst/>
          </a:prstGeom>
          <a:noFill/>
        </p:spPr>
        <p:txBody>
          <a:bodyPr wrap="square" rtlCol="0">
            <a:spAutoFit/>
          </a:bodyPr>
          <a:lstStyle/>
          <a:p>
            <a:pPr algn="r"/>
            <a:r>
              <a:rPr lang="en-US" sz="3200" b="1" dirty="0">
                <a:solidFill>
                  <a:schemeClr val="accent1"/>
                </a:solidFill>
                <a:latin typeface="Montserrat" pitchFamily="2" charset="77"/>
              </a:rPr>
              <a:t>14,150+</a:t>
            </a:r>
          </a:p>
        </p:txBody>
      </p:sp>
      <p:sp>
        <p:nvSpPr>
          <p:cNvPr id="55" name="TextBox 54">
            <a:extLst>
              <a:ext uri="{FF2B5EF4-FFF2-40B4-BE49-F238E27FC236}">
                <a16:creationId xmlns:a16="http://schemas.microsoft.com/office/drawing/2014/main" id="{10D7B56A-AB4E-D943-7059-A3C74FF2842C}"/>
              </a:ext>
            </a:extLst>
          </p:cNvPr>
          <p:cNvSpPr txBox="1"/>
          <p:nvPr/>
        </p:nvSpPr>
        <p:spPr>
          <a:xfrm>
            <a:off x="1972472" y="5644863"/>
            <a:ext cx="2249868" cy="584775"/>
          </a:xfrm>
          <a:prstGeom prst="rect">
            <a:avLst/>
          </a:prstGeom>
          <a:noFill/>
        </p:spPr>
        <p:txBody>
          <a:bodyPr wrap="square" rtlCol="0">
            <a:spAutoFit/>
          </a:bodyPr>
          <a:lstStyle/>
          <a:p>
            <a:pPr algn="r"/>
            <a:r>
              <a:rPr lang="en-US" sz="3200" b="1" dirty="0">
                <a:solidFill>
                  <a:schemeClr val="accent1"/>
                </a:solidFill>
                <a:latin typeface="Montserrat" pitchFamily="2" charset="77"/>
              </a:rPr>
              <a:t>59,000+</a:t>
            </a:r>
          </a:p>
        </p:txBody>
      </p:sp>
      <p:sp>
        <p:nvSpPr>
          <p:cNvPr id="56" name="TextBox 55">
            <a:extLst>
              <a:ext uri="{FF2B5EF4-FFF2-40B4-BE49-F238E27FC236}">
                <a16:creationId xmlns:a16="http://schemas.microsoft.com/office/drawing/2014/main" id="{1A2A38EB-EC8A-7DBF-2333-AA442C6FB7C4}"/>
              </a:ext>
            </a:extLst>
          </p:cNvPr>
          <p:cNvSpPr txBox="1"/>
          <p:nvPr/>
        </p:nvSpPr>
        <p:spPr>
          <a:xfrm>
            <a:off x="4426939" y="5644863"/>
            <a:ext cx="2313626" cy="584775"/>
          </a:xfrm>
          <a:prstGeom prst="rect">
            <a:avLst/>
          </a:prstGeom>
          <a:noFill/>
        </p:spPr>
        <p:txBody>
          <a:bodyPr wrap="square" rtlCol="0">
            <a:spAutoFit/>
          </a:bodyPr>
          <a:lstStyle/>
          <a:p>
            <a:pPr algn="r"/>
            <a:r>
              <a:rPr lang="en-US" sz="3200" b="1" dirty="0">
                <a:solidFill>
                  <a:schemeClr val="accent1"/>
                </a:solidFill>
                <a:latin typeface="Montserrat" pitchFamily="2" charset="77"/>
              </a:rPr>
              <a:t>186,700+</a:t>
            </a:r>
          </a:p>
        </p:txBody>
      </p:sp>
      <p:sp>
        <p:nvSpPr>
          <p:cNvPr id="57" name="TextBox 56">
            <a:extLst>
              <a:ext uri="{FF2B5EF4-FFF2-40B4-BE49-F238E27FC236}">
                <a16:creationId xmlns:a16="http://schemas.microsoft.com/office/drawing/2014/main" id="{639C4FD7-B65E-4B1D-1879-589A71B00787}"/>
              </a:ext>
            </a:extLst>
          </p:cNvPr>
          <p:cNvSpPr txBox="1"/>
          <p:nvPr/>
        </p:nvSpPr>
        <p:spPr>
          <a:xfrm>
            <a:off x="6668033" y="5644863"/>
            <a:ext cx="1323381" cy="584775"/>
          </a:xfrm>
          <a:prstGeom prst="rect">
            <a:avLst/>
          </a:prstGeom>
          <a:noFill/>
        </p:spPr>
        <p:txBody>
          <a:bodyPr wrap="square" rtlCol="0">
            <a:spAutoFit/>
          </a:bodyPr>
          <a:lstStyle/>
          <a:p>
            <a:pPr algn="r"/>
            <a:r>
              <a:rPr lang="en-US" sz="3200" b="1" dirty="0">
                <a:solidFill>
                  <a:schemeClr val="accent1"/>
                </a:solidFill>
                <a:latin typeface="Montserrat" pitchFamily="2" charset="77"/>
              </a:rPr>
              <a:t>31</a:t>
            </a:r>
          </a:p>
        </p:txBody>
      </p:sp>
      <p:sp>
        <p:nvSpPr>
          <p:cNvPr id="58" name="TextBox 57">
            <a:extLst>
              <a:ext uri="{FF2B5EF4-FFF2-40B4-BE49-F238E27FC236}">
                <a16:creationId xmlns:a16="http://schemas.microsoft.com/office/drawing/2014/main" id="{988AD59A-3978-0C78-B39A-93A1002183B9}"/>
              </a:ext>
            </a:extLst>
          </p:cNvPr>
          <p:cNvSpPr txBox="1"/>
          <p:nvPr/>
        </p:nvSpPr>
        <p:spPr>
          <a:xfrm>
            <a:off x="8515925" y="5644863"/>
            <a:ext cx="1696352" cy="584775"/>
          </a:xfrm>
          <a:prstGeom prst="rect">
            <a:avLst/>
          </a:prstGeom>
          <a:noFill/>
        </p:spPr>
        <p:txBody>
          <a:bodyPr wrap="square" rtlCol="0">
            <a:spAutoFit/>
          </a:bodyPr>
          <a:lstStyle/>
          <a:p>
            <a:pPr algn="r"/>
            <a:r>
              <a:rPr lang="en-US" sz="3200" b="1" dirty="0">
                <a:solidFill>
                  <a:schemeClr val="accent1"/>
                </a:solidFill>
                <a:latin typeface="Montserrat" pitchFamily="2" charset="77"/>
              </a:rPr>
              <a:t>7,090+</a:t>
            </a:r>
          </a:p>
        </p:txBody>
      </p:sp>
      <p:pic>
        <p:nvPicPr>
          <p:cNvPr id="60" name="Picture 59">
            <a:extLst>
              <a:ext uri="{FF2B5EF4-FFF2-40B4-BE49-F238E27FC236}">
                <a16:creationId xmlns:a16="http://schemas.microsoft.com/office/drawing/2014/main" id="{667C17CD-FF71-D2BC-4B87-EB098B76D162}"/>
              </a:ext>
            </a:extLst>
          </p:cNvPr>
          <p:cNvPicPr>
            <a:picLocks noChangeAspect="1"/>
          </p:cNvPicPr>
          <p:nvPr/>
        </p:nvPicPr>
        <p:blipFill>
          <a:blip r:embed="rId3"/>
          <a:stretch>
            <a:fillRect/>
          </a:stretch>
        </p:blipFill>
        <p:spPr>
          <a:xfrm>
            <a:off x="1019650" y="2326992"/>
            <a:ext cx="863600" cy="863600"/>
          </a:xfrm>
          <a:prstGeom prst="rect">
            <a:avLst/>
          </a:prstGeom>
        </p:spPr>
      </p:pic>
      <p:pic>
        <p:nvPicPr>
          <p:cNvPr id="61" name="Picture 60">
            <a:extLst>
              <a:ext uri="{FF2B5EF4-FFF2-40B4-BE49-F238E27FC236}">
                <a16:creationId xmlns:a16="http://schemas.microsoft.com/office/drawing/2014/main" id="{59F4A465-05EF-A44E-2BDC-7DF4AB9753E8}"/>
              </a:ext>
            </a:extLst>
          </p:cNvPr>
          <p:cNvPicPr>
            <a:picLocks noChangeAspect="1"/>
          </p:cNvPicPr>
          <p:nvPr/>
        </p:nvPicPr>
        <p:blipFill>
          <a:blip r:embed="rId4"/>
          <a:stretch>
            <a:fillRect/>
          </a:stretch>
        </p:blipFill>
        <p:spPr>
          <a:xfrm>
            <a:off x="1016282" y="3867178"/>
            <a:ext cx="863600" cy="863600"/>
          </a:xfrm>
          <a:prstGeom prst="rect">
            <a:avLst/>
          </a:prstGeom>
        </p:spPr>
      </p:pic>
      <p:pic>
        <p:nvPicPr>
          <p:cNvPr id="62" name="Picture 61">
            <a:extLst>
              <a:ext uri="{FF2B5EF4-FFF2-40B4-BE49-F238E27FC236}">
                <a16:creationId xmlns:a16="http://schemas.microsoft.com/office/drawing/2014/main" id="{6360A6B8-D0C4-D88D-BA7C-E91E261470B3}"/>
              </a:ext>
            </a:extLst>
          </p:cNvPr>
          <p:cNvPicPr>
            <a:picLocks noChangeAspect="1"/>
          </p:cNvPicPr>
          <p:nvPr/>
        </p:nvPicPr>
        <p:blipFill>
          <a:blip r:embed="rId5"/>
          <a:stretch>
            <a:fillRect/>
          </a:stretch>
        </p:blipFill>
        <p:spPr>
          <a:xfrm>
            <a:off x="1019175" y="5405465"/>
            <a:ext cx="863600" cy="863600"/>
          </a:xfrm>
          <a:prstGeom prst="rect">
            <a:avLst/>
          </a:prstGeom>
        </p:spPr>
      </p:pic>
      <p:sp>
        <p:nvSpPr>
          <p:cNvPr id="5" name="TextBox 4">
            <a:extLst>
              <a:ext uri="{FF2B5EF4-FFF2-40B4-BE49-F238E27FC236}">
                <a16:creationId xmlns:a16="http://schemas.microsoft.com/office/drawing/2014/main" id="{D265ECEC-9BA7-277C-B367-89B8725D07C1}"/>
              </a:ext>
            </a:extLst>
          </p:cNvPr>
          <p:cNvSpPr txBox="1"/>
          <p:nvPr/>
        </p:nvSpPr>
        <p:spPr>
          <a:xfrm>
            <a:off x="669333" y="4786363"/>
            <a:ext cx="1560042" cy="246221"/>
          </a:xfrm>
          <a:prstGeom prst="rect">
            <a:avLst/>
          </a:prstGeom>
          <a:noFill/>
        </p:spPr>
        <p:txBody>
          <a:bodyPr wrap="none" rtlCol="0">
            <a:spAutoFit/>
          </a:bodyPr>
          <a:lstStyle/>
          <a:p>
            <a:r>
              <a:rPr lang="en-US" sz="1000" b="1" dirty="0" err="1">
                <a:solidFill>
                  <a:schemeClr val="accent1"/>
                </a:solidFill>
                <a:latin typeface="Montserrat" pitchFamily="2" charset="77"/>
              </a:rPr>
              <a:t>londontechjobs.com</a:t>
            </a:r>
            <a:endParaRPr lang="en-US" sz="1000" b="1" dirty="0">
              <a:solidFill>
                <a:schemeClr val="accent1"/>
              </a:solidFill>
              <a:latin typeface="Montserrat" pitchFamily="2" charset="77"/>
            </a:endParaRPr>
          </a:p>
        </p:txBody>
      </p:sp>
      <p:sp>
        <p:nvSpPr>
          <p:cNvPr id="10" name="TextBox 9">
            <a:extLst>
              <a:ext uri="{FF2B5EF4-FFF2-40B4-BE49-F238E27FC236}">
                <a16:creationId xmlns:a16="http://schemas.microsoft.com/office/drawing/2014/main" id="{A853FC14-0E02-9C6E-0EAE-776E5DDF751C}"/>
              </a:ext>
            </a:extLst>
          </p:cNvPr>
          <p:cNvSpPr txBox="1"/>
          <p:nvPr/>
        </p:nvSpPr>
        <p:spPr>
          <a:xfrm>
            <a:off x="669333" y="6310074"/>
            <a:ext cx="1689886" cy="246221"/>
          </a:xfrm>
          <a:prstGeom prst="rect">
            <a:avLst/>
          </a:prstGeom>
          <a:noFill/>
        </p:spPr>
        <p:txBody>
          <a:bodyPr wrap="none" rtlCol="0">
            <a:spAutoFit/>
          </a:bodyPr>
          <a:lstStyle/>
          <a:p>
            <a:r>
              <a:rPr lang="en-US" sz="1000" b="1" dirty="0" err="1">
                <a:solidFill>
                  <a:schemeClr val="accent1"/>
                </a:solidFill>
                <a:latin typeface="Montserrat" pitchFamily="2" charset="77"/>
              </a:rPr>
              <a:t>londonhealthjobs.com</a:t>
            </a:r>
            <a:endParaRPr lang="en-US" sz="1000" b="1" dirty="0">
              <a:solidFill>
                <a:schemeClr val="accent1"/>
              </a:solidFill>
              <a:latin typeface="Montserrat" pitchFamily="2" charset="77"/>
            </a:endParaRPr>
          </a:p>
        </p:txBody>
      </p:sp>
      <p:sp>
        <p:nvSpPr>
          <p:cNvPr id="14" name="Expansions title">
            <a:extLst>
              <a:ext uri="{FF2B5EF4-FFF2-40B4-BE49-F238E27FC236}">
                <a16:creationId xmlns:a16="http://schemas.microsoft.com/office/drawing/2014/main" id="{C7233B43-B3B4-1F79-8BA0-E05F2E2A7757}"/>
              </a:ext>
            </a:extLst>
          </p:cNvPr>
          <p:cNvSpPr txBox="1"/>
          <p:nvPr/>
        </p:nvSpPr>
        <p:spPr>
          <a:xfrm>
            <a:off x="669332" y="3251571"/>
            <a:ext cx="2127415" cy="246221"/>
          </a:xfrm>
          <a:prstGeom prst="rect">
            <a:avLst/>
          </a:prstGeom>
          <a:noFill/>
        </p:spPr>
        <p:txBody>
          <a:bodyPr wrap="square" rtlCol="0">
            <a:spAutoFit/>
          </a:bodyPr>
          <a:lstStyle/>
          <a:p>
            <a:r>
              <a:rPr lang="en-US" sz="1000" b="1" dirty="0" err="1">
                <a:solidFill>
                  <a:schemeClr val="accent1"/>
                </a:solidFill>
                <a:latin typeface="Montserrat" pitchFamily="2" charset="77"/>
              </a:rPr>
              <a:t>londonmfgjobs.com</a:t>
            </a:r>
            <a:endParaRPr lang="en-US" sz="1000" b="1" dirty="0">
              <a:solidFill>
                <a:schemeClr val="accent1"/>
              </a:solidFill>
              <a:latin typeface="Montserrat" pitchFamily="2" charset="77"/>
            </a:endParaRPr>
          </a:p>
        </p:txBody>
      </p:sp>
      <p:pic>
        <p:nvPicPr>
          <p:cNvPr id="3" name="Graphic 2">
            <a:extLst>
              <a:ext uri="{FF2B5EF4-FFF2-40B4-BE49-F238E27FC236}">
                <a16:creationId xmlns:a16="http://schemas.microsoft.com/office/drawing/2014/main" id="{00BCB85A-64DE-514D-BE6A-B7600EF200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14214718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397E84-3D2B-68D8-3284-CADA665B6E17}"/>
              </a:ext>
            </a:extLst>
          </p:cNvPr>
          <p:cNvSpPr/>
          <p:nvPr/>
        </p:nvSpPr>
        <p:spPr>
          <a:xfrm>
            <a:off x="0" y="0"/>
            <a:ext cx="12192000" cy="4760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42F2C15-726F-A9A3-B0AE-4D041E373B7D}"/>
              </a:ext>
            </a:extLst>
          </p:cNvPr>
          <p:cNvSpPr/>
          <p:nvPr/>
        </p:nvSpPr>
        <p:spPr>
          <a:xfrm>
            <a:off x="0" y="-3257"/>
            <a:ext cx="12192000" cy="4760686"/>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5F5EB-3552-D9ED-7B07-897D1C286DBF}"/>
              </a:ext>
            </a:extLst>
          </p:cNvPr>
          <p:cNvSpPr>
            <a:spLocks noGrp="1"/>
          </p:cNvSpPr>
          <p:nvPr>
            <p:ph type="title"/>
          </p:nvPr>
        </p:nvSpPr>
        <p:spPr>
          <a:xfrm>
            <a:off x="838200" y="5225223"/>
            <a:ext cx="9871553" cy="1313363"/>
          </a:xfrm>
        </p:spPr>
        <p:txBody>
          <a:bodyPr/>
          <a:lstStyle/>
          <a:p>
            <a:r>
              <a:rPr lang="en-US" b="1" dirty="0">
                <a:solidFill>
                  <a:schemeClr val="accent1"/>
                </a:solidFill>
                <a:latin typeface="Montserrat" pitchFamily="2" charset="77"/>
              </a:rPr>
              <a:t>MARKETING</a:t>
            </a:r>
            <a:br>
              <a:rPr lang="en-US" b="1" dirty="0">
                <a:solidFill>
                  <a:schemeClr val="accent1"/>
                </a:solidFill>
                <a:latin typeface="Montserrat" pitchFamily="2" charset="77"/>
              </a:rPr>
            </a:br>
            <a:r>
              <a:rPr lang="en-US" b="1" dirty="0">
                <a:solidFill>
                  <a:schemeClr val="accent1"/>
                </a:solidFill>
                <a:latin typeface="Montserrat" pitchFamily="2" charset="77"/>
              </a:rPr>
              <a:t>CAMPAIGNS</a:t>
            </a:r>
          </a:p>
        </p:txBody>
      </p:sp>
      <p:sp>
        <p:nvSpPr>
          <p:cNvPr id="8" name="TextBox 7">
            <a:extLst>
              <a:ext uri="{FF2B5EF4-FFF2-40B4-BE49-F238E27FC236}">
                <a16:creationId xmlns:a16="http://schemas.microsoft.com/office/drawing/2014/main" id="{934B4236-99BC-72A5-29B9-DC9BDD479370}"/>
              </a:ext>
            </a:extLst>
          </p:cNvPr>
          <p:cNvSpPr txBox="1"/>
          <p:nvPr/>
        </p:nvSpPr>
        <p:spPr>
          <a:xfrm>
            <a:off x="998251" y="2456632"/>
            <a:ext cx="1608133" cy="553998"/>
          </a:xfrm>
          <a:prstGeom prst="rect">
            <a:avLst/>
          </a:prstGeom>
          <a:noFill/>
        </p:spPr>
        <p:txBody>
          <a:bodyPr wrap="none" rtlCol="0">
            <a:spAutoFit/>
          </a:bodyPr>
          <a:lstStyle/>
          <a:p>
            <a:pPr>
              <a:lnSpc>
                <a:spcPts val="1800"/>
              </a:lnSpc>
            </a:pPr>
            <a:r>
              <a:rPr lang="en-US" b="1" dirty="0">
                <a:latin typeface="Montserrat" pitchFamily="2" charset="77"/>
              </a:rPr>
              <a:t>DON’T TELL</a:t>
            </a:r>
            <a:br>
              <a:rPr lang="en-US" b="1" dirty="0">
                <a:latin typeface="Montserrat" pitchFamily="2" charset="77"/>
              </a:rPr>
            </a:br>
            <a:r>
              <a:rPr lang="en-US" b="1" dirty="0">
                <a:latin typeface="Montserrat" pitchFamily="2" charset="77"/>
              </a:rPr>
              <a:t>TORONTO</a:t>
            </a:r>
          </a:p>
        </p:txBody>
      </p:sp>
      <p:sp>
        <p:nvSpPr>
          <p:cNvPr id="9" name="TextBox 8">
            <a:extLst>
              <a:ext uri="{FF2B5EF4-FFF2-40B4-BE49-F238E27FC236}">
                <a16:creationId xmlns:a16="http://schemas.microsoft.com/office/drawing/2014/main" id="{1289DAC2-34CA-53DC-7C45-D533CC02174C}"/>
              </a:ext>
            </a:extLst>
          </p:cNvPr>
          <p:cNvSpPr txBox="1"/>
          <p:nvPr/>
        </p:nvSpPr>
        <p:spPr>
          <a:xfrm>
            <a:off x="942375" y="2966574"/>
            <a:ext cx="2388653" cy="1197892"/>
          </a:xfrm>
          <a:prstGeom prst="rect">
            <a:avLst/>
          </a:prstGeom>
          <a:noFill/>
        </p:spPr>
        <p:txBody>
          <a:bodyPr wrap="square" rtlCol="0">
            <a:spAutoFit/>
          </a:bodyPr>
          <a:lstStyle/>
          <a:p>
            <a:pPr marL="73152" marR="182880" rtl="0" eaLnBrk="1" latinLnBrk="0" hangingPunct="1">
              <a:lnSpc>
                <a:spcPct val="110000"/>
              </a:lnSpc>
              <a:spcBef>
                <a:spcPts val="515"/>
              </a:spcBef>
              <a:spcAft>
                <a:spcPts val="0"/>
              </a:spcAft>
            </a:pPr>
            <a:r>
              <a:rPr lang="en-CA" sz="1100" dirty="0">
                <a:effectLst/>
                <a:latin typeface="Montserrat" pitchFamily="2" charset="77"/>
              </a:rPr>
              <a:t>Campaign targeted in the GTA to attract experienced and skilled talent to help fill London’s growing industries of health, manufacturing &amp; tech.</a:t>
            </a:r>
          </a:p>
        </p:txBody>
      </p:sp>
      <p:sp>
        <p:nvSpPr>
          <p:cNvPr id="19" name="TextBox 18">
            <a:extLst>
              <a:ext uri="{FF2B5EF4-FFF2-40B4-BE49-F238E27FC236}">
                <a16:creationId xmlns:a16="http://schemas.microsoft.com/office/drawing/2014/main" id="{CD73252A-EAE4-2C9A-C839-B56C547E4CFB}"/>
              </a:ext>
            </a:extLst>
          </p:cNvPr>
          <p:cNvSpPr txBox="1"/>
          <p:nvPr/>
        </p:nvSpPr>
        <p:spPr>
          <a:xfrm>
            <a:off x="3514855" y="2456632"/>
            <a:ext cx="1300356" cy="553998"/>
          </a:xfrm>
          <a:prstGeom prst="rect">
            <a:avLst/>
          </a:prstGeom>
          <a:noFill/>
        </p:spPr>
        <p:txBody>
          <a:bodyPr wrap="none" rtlCol="0">
            <a:spAutoFit/>
          </a:bodyPr>
          <a:lstStyle/>
          <a:p>
            <a:pPr>
              <a:lnSpc>
                <a:spcPts val="1800"/>
              </a:lnSpc>
            </a:pPr>
            <a:r>
              <a:rPr lang="en-US" b="1" dirty="0">
                <a:latin typeface="Montserrat" pitchFamily="2" charset="77"/>
              </a:rPr>
              <a:t>CHOOSE </a:t>
            </a:r>
            <a:br>
              <a:rPr lang="en-US" b="1" dirty="0">
                <a:latin typeface="Montserrat" pitchFamily="2" charset="77"/>
              </a:rPr>
            </a:br>
            <a:r>
              <a:rPr lang="en-US" b="1" dirty="0">
                <a:latin typeface="Montserrat" pitchFamily="2" charset="77"/>
              </a:rPr>
              <a:t>LONDON</a:t>
            </a:r>
          </a:p>
        </p:txBody>
      </p:sp>
      <p:sp>
        <p:nvSpPr>
          <p:cNvPr id="21" name="TextBox 20">
            <a:extLst>
              <a:ext uri="{FF2B5EF4-FFF2-40B4-BE49-F238E27FC236}">
                <a16:creationId xmlns:a16="http://schemas.microsoft.com/office/drawing/2014/main" id="{D1BE371A-8B57-2966-EEC1-6010E2727152}"/>
              </a:ext>
            </a:extLst>
          </p:cNvPr>
          <p:cNvSpPr txBox="1"/>
          <p:nvPr/>
        </p:nvSpPr>
        <p:spPr>
          <a:xfrm>
            <a:off x="3442721" y="3000923"/>
            <a:ext cx="2169614" cy="825419"/>
          </a:xfrm>
          <a:prstGeom prst="rect">
            <a:avLst/>
          </a:prstGeom>
          <a:noFill/>
        </p:spPr>
        <p:txBody>
          <a:bodyPr wrap="square" rtlCol="0">
            <a:spAutoFit/>
          </a:bodyPr>
          <a:lstStyle/>
          <a:p>
            <a:pPr marL="73152" marR="182880" rtl="0" eaLnBrk="1" latinLnBrk="0" hangingPunct="1">
              <a:lnSpc>
                <a:spcPct val="110000"/>
              </a:lnSpc>
              <a:spcBef>
                <a:spcPts val="515"/>
              </a:spcBef>
              <a:spcAft>
                <a:spcPts val="0"/>
              </a:spcAft>
            </a:pPr>
            <a:r>
              <a:rPr lang="en-CA" sz="1100" dirty="0">
                <a:effectLst/>
                <a:latin typeface="Montserrat" pitchFamily="2" charset="77"/>
              </a:rPr>
              <a:t>Campaign to capitalize on and attract the disenfranchised talent in the U.S.A.</a:t>
            </a:r>
          </a:p>
        </p:txBody>
      </p:sp>
      <p:pic>
        <p:nvPicPr>
          <p:cNvPr id="6" name="Picture 5">
            <a:extLst>
              <a:ext uri="{FF2B5EF4-FFF2-40B4-BE49-F238E27FC236}">
                <a16:creationId xmlns:a16="http://schemas.microsoft.com/office/drawing/2014/main" id="{52EFB742-5C7D-CDEB-C46D-6A1E228C0F2B}"/>
              </a:ext>
            </a:extLst>
          </p:cNvPr>
          <p:cNvPicPr>
            <a:picLocks noChangeAspect="1"/>
          </p:cNvPicPr>
          <p:nvPr/>
        </p:nvPicPr>
        <p:blipFill>
          <a:blip r:embed="rId3"/>
          <a:stretch>
            <a:fillRect/>
          </a:stretch>
        </p:blipFill>
        <p:spPr>
          <a:xfrm>
            <a:off x="3514855" y="1067290"/>
            <a:ext cx="1785271" cy="95948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D2CDF45-F21D-66A5-DF44-A328DD7CD9B3}"/>
              </a:ext>
            </a:extLst>
          </p:cNvPr>
          <p:cNvPicPr>
            <a:picLocks noChangeAspect="1"/>
          </p:cNvPicPr>
          <p:nvPr/>
        </p:nvPicPr>
        <p:blipFill>
          <a:blip r:embed="rId4"/>
          <a:stretch>
            <a:fillRect/>
          </a:stretch>
        </p:blipFill>
        <p:spPr>
          <a:xfrm>
            <a:off x="1117275" y="1027268"/>
            <a:ext cx="1246110" cy="1256582"/>
          </a:xfrm>
          <a:prstGeom prst="rect">
            <a:avLst/>
          </a:prstGeom>
        </p:spPr>
      </p:pic>
      <p:sp>
        <p:nvSpPr>
          <p:cNvPr id="11" name="TextBox 10">
            <a:extLst>
              <a:ext uri="{FF2B5EF4-FFF2-40B4-BE49-F238E27FC236}">
                <a16:creationId xmlns:a16="http://schemas.microsoft.com/office/drawing/2014/main" id="{2E7ED1C8-73F7-4134-E434-52015F18838B}"/>
              </a:ext>
            </a:extLst>
          </p:cNvPr>
          <p:cNvSpPr txBox="1"/>
          <p:nvPr/>
        </p:nvSpPr>
        <p:spPr>
          <a:xfrm>
            <a:off x="5977802" y="3000923"/>
            <a:ext cx="2606384" cy="1570302"/>
          </a:xfrm>
          <a:prstGeom prst="rect">
            <a:avLst/>
          </a:prstGeom>
          <a:noFill/>
        </p:spPr>
        <p:txBody>
          <a:bodyPr wrap="square" rtlCol="0">
            <a:spAutoFit/>
          </a:bodyPr>
          <a:lstStyle/>
          <a:p>
            <a:pPr algn="l" rtl="0">
              <a:lnSpc>
                <a:spcPct val="110000"/>
              </a:lnSpc>
              <a:buSzPts val="3300"/>
            </a:pPr>
            <a:r>
              <a:rPr lang="en-CA" sz="1100" b="0" i="0" u="none" strike="noStrike" dirty="0">
                <a:solidFill>
                  <a:schemeClr val="bg1">
                    <a:lumMod val="50000"/>
                  </a:schemeClr>
                </a:solidFill>
                <a:effectLst/>
                <a:latin typeface="Montserrat" pitchFamily="2" charset="77"/>
              </a:rPr>
              <a:t>This quirky series shines a light on the people, ideas, and moments that make this city quietly exceptional, reminding Londoners why they’re proud to call it home, and showing everyone else that what they already know… came from London.</a:t>
            </a:r>
            <a:endParaRPr lang="en-US" sz="1100" b="1" kern="0" dirty="0">
              <a:solidFill>
                <a:schemeClr val="bg1">
                  <a:lumMod val="50000"/>
                </a:schemeClr>
              </a:solidFill>
              <a:latin typeface="Montserrat" pitchFamily="2" charset="77"/>
            </a:endParaRPr>
          </a:p>
        </p:txBody>
      </p:sp>
      <p:sp>
        <p:nvSpPr>
          <p:cNvPr id="13" name="TextBox 12">
            <a:extLst>
              <a:ext uri="{FF2B5EF4-FFF2-40B4-BE49-F238E27FC236}">
                <a16:creationId xmlns:a16="http://schemas.microsoft.com/office/drawing/2014/main" id="{9C4A04EF-5CAA-AB7D-BFC6-81B117AAD3D8}"/>
              </a:ext>
            </a:extLst>
          </p:cNvPr>
          <p:cNvSpPr txBox="1"/>
          <p:nvPr/>
        </p:nvSpPr>
        <p:spPr>
          <a:xfrm>
            <a:off x="5977802" y="2450592"/>
            <a:ext cx="1989647" cy="553998"/>
          </a:xfrm>
          <a:prstGeom prst="rect">
            <a:avLst/>
          </a:prstGeom>
          <a:noFill/>
        </p:spPr>
        <p:txBody>
          <a:bodyPr wrap="none" rtlCol="0">
            <a:spAutoFit/>
          </a:bodyPr>
          <a:lstStyle/>
          <a:p>
            <a:pPr>
              <a:lnSpc>
                <a:spcPts val="1800"/>
              </a:lnSpc>
            </a:pPr>
            <a:r>
              <a:rPr lang="en-US" b="1" dirty="0">
                <a:latin typeface="Montserrat" pitchFamily="2" charset="77"/>
              </a:rPr>
              <a:t>LOVE LONDON</a:t>
            </a:r>
            <a:br>
              <a:rPr lang="en-US" b="1" dirty="0">
                <a:latin typeface="Montserrat" pitchFamily="2" charset="77"/>
              </a:rPr>
            </a:br>
            <a:r>
              <a:rPr lang="en-US" b="1" dirty="0">
                <a:latin typeface="Montserrat" pitchFamily="2" charset="77"/>
              </a:rPr>
              <a:t>CANADA</a:t>
            </a:r>
          </a:p>
        </p:txBody>
      </p:sp>
      <p:pic>
        <p:nvPicPr>
          <p:cNvPr id="14" name="Picture 13">
            <a:extLst>
              <a:ext uri="{FF2B5EF4-FFF2-40B4-BE49-F238E27FC236}">
                <a16:creationId xmlns:a16="http://schemas.microsoft.com/office/drawing/2014/main" id="{8F644BC5-380B-60BA-7371-45CEC7CAA021}"/>
              </a:ext>
            </a:extLst>
          </p:cNvPr>
          <p:cNvPicPr>
            <a:picLocks noChangeAspect="1"/>
          </p:cNvPicPr>
          <p:nvPr/>
        </p:nvPicPr>
        <p:blipFill>
          <a:blip r:embed="rId5"/>
          <a:stretch>
            <a:fillRect/>
          </a:stretch>
        </p:blipFill>
        <p:spPr>
          <a:xfrm>
            <a:off x="6084794" y="998472"/>
            <a:ext cx="1804267" cy="1097119"/>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AABA5BAF-AD64-AFDE-94F9-6EB9C8B3FD00}"/>
              </a:ext>
            </a:extLst>
          </p:cNvPr>
          <p:cNvSpPr txBox="1"/>
          <p:nvPr/>
        </p:nvSpPr>
        <p:spPr>
          <a:xfrm>
            <a:off x="9062131" y="2450592"/>
            <a:ext cx="1465466" cy="553998"/>
          </a:xfrm>
          <a:prstGeom prst="rect">
            <a:avLst/>
          </a:prstGeom>
          <a:noFill/>
        </p:spPr>
        <p:txBody>
          <a:bodyPr wrap="none" rtlCol="0">
            <a:spAutoFit/>
          </a:bodyPr>
          <a:lstStyle/>
          <a:p>
            <a:pPr>
              <a:lnSpc>
                <a:spcPts val="1800"/>
              </a:lnSpc>
            </a:pPr>
            <a:r>
              <a:rPr lang="en-US" b="1" dirty="0" err="1">
                <a:latin typeface="Montserrat" pitchFamily="2" charset="77"/>
              </a:rPr>
              <a:t>MyLondon</a:t>
            </a:r>
            <a:br>
              <a:rPr lang="en-US" b="1" dirty="0">
                <a:latin typeface="Montserrat" pitchFamily="2" charset="77"/>
              </a:rPr>
            </a:br>
            <a:r>
              <a:rPr lang="en-US" b="1" dirty="0">
                <a:latin typeface="Montserrat" pitchFamily="2" charset="77"/>
              </a:rPr>
              <a:t>APP</a:t>
            </a:r>
          </a:p>
        </p:txBody>
      </p:sp>
      <p:pic>
        <p:nvPicPr>
          <p:cNvPr id="23" name="Picture 22" descr="A screenshot of a phone&#10;&#10;AI-generated content may be incorrect.">
            <a:extLst>
              <a:ext uri="{FF2B5EF4-FFF2-40B4-BE49-F238E27FC236}">
                <a16:creationId xmlns:a16="http://schemas.microsoft.com/office/drawing/2014/main" id="{5DEC87B5-1832-74FD-E5BD-E85ADB26A916}"/>
              </a:ext>
            </a:extLst>
          </p:cNvPr>
          <p:cNvPicPr>
            <a:picLocks noChangeAspect="1"/>
          </p:cNvPicPr>
          <p:nvPr/>
        </p:nvPicPr>
        <p:blipFill>
          <a:blip r:embed="rId6"/>
          <a:stretch>
            <a:fillRect/>
          </a:stretch>
        </p:blipFill>
        <p:spPr>
          <a:xfrm>
            <a:off x="9130311" y="705714"/>
            <a:ext cx="1888619" cy="1682633"/>
          </a:xfrm>
          <a:prstGeom prst="rect">
            <a:avLst/>
          </a:prstGeom>
        </p:spPr>
      </p:pic>
      <p:sp>
        <p:nvSpPr>
          <p:cNvPr id="24" name="TextBox 23">
            <a:extLst>
              <a:ext uri="{FF2B5EF4-FFF2-40B4-BE49-F238E27FC236}">
                <a16:creationId xmlns:a16="http://schemas.microsoft.com/office/drawing/2014/main" id="{A74D8ECD-DB07-72C1-B7B3-38256391483D}"/>
              </a:ext>
            </a:extLst>
          </p:cNvPr>
          <p:cNvSpPr txBox="1"/>
          <p:nvPr/>
        </p:nvSpPr>
        <p:spPr>
          <a:xfrm>
            <a:off x="9062131" y="3000923"/>
            <a:ext cx="2847773" cy="1570302"/>
          </a:xfrm>
          <a:prstGeom prst="rect">
            <a:avLst/>
          </a:prstGeom>
          <a:noFill/>
        </p:spPr>
        <p:txBody>
          <a:bodyPr wrap="square" rtlCol="0">
            <a:spAutoFit/>
          </a:bodyPr>
          <a:lstStyle/>
          <a:p>
            <a:pPr algn="l" rtl="0">
              <a:lnSpc>
                <a:spcPct val="110000"/>
              </a:lnSpc>
              <a:buSzPts val="3300"/>
            </a:pPr>
            <a:r>
              <a:rPr lang="en-CA" sz="1100" b="0" i="0" u="none" strike="noStrike" dirty="0">
                <a:solidFill>
                  <a:schemeClr val="bg1">
                    <a:lumMod val="50000"/>
                  </a:schemeClr>
                </a:solidFill>
                <a:effectLst/>
                <a:latin typeface="Montserrat" pitchFamily="2" charset="77"/>
              </a:rPr>
              <a:t>Helps newcomers, students, visitors, and residents navigate life in London by bringing jobs, services, and local opportunities into one place. Developed in partnership with Tourism London, Welcome Platform, Western University, and Fanshawe College, it’s a first-of-its-kind platform.</a:t>
            </a:r>
            <a:endParaRPr lang="en-US" sz="1100" b="1" kern="0" dirty="0">
              <a:solidFill>
                <a:schemeClr val="bg1">
                  <a:lumMod val="50000"/>
                </a:schemeClr>
              </a:solidFill>
              <a:latin typeface="Montserrat" pitchFamily="2" charset="77"/>
            </a:endParaRPr>
          </a:p>
        </p:txBody>
      </p:sp>
      <p:pic>
        <p:nvPicPr>
          <p:cNvPr id="5" name="Graphic 4">
            <a:extLst>
              <a:ext uri="{FF2B5EF4-FFF2-40B4-BE49-F238E27FC236}">
                <a16:creationId xmlns:a16="http://schemas.microsoft.com/office/drawing/2014/main" id="{6983C369-2670-3FF2-B62E-BC9DB882B0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34672145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397E84-3D2B-68D8-3284-CADA665B6E17}"/>
              </a:ext>
            </a:extLst>
          </p:cNvPr>
          <p:cNvSpPr/>
          <p:nvPr/>
        </p:nvSpPr>
        <p:spPr>
          <a:xfrm>
            <a:off x="0" y="0"/>
            <a:ext cx="12192000" cy="4760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42F2C15-726F-A9A3-B0AE-4D041E373B7D}"/>
              </a:ext>
            </a:extLst>
          </p:cNvPr>
          <p:cNvSpPr/>
          <p:nvPr/>
        </p:nvSpPr>
        <p:spPr>
          <a:xfrm>
            <a:off x="0" y="-3257"/>
            <a:ext cx="12192000" cy="4760686"/>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AD65BD6-16C6-0BF5-B52A-816ED28B9C86}"/>
              </a:ext>
            </a:extLst>
          </p:cNvPr>
          <p:cNvSpPr txBox="1"/>
          <p:nvPr/>
        </p:nvSpPr>
        <p:spPr>
          <a:xfrm>
            <a:off x="3903353" y="2288834"/>
            <a:ext cx="2097166" cy="553998"/>
          </a:xfrm>
          <a:prstGeom prst="rect">
            <a:avLst/>
          </a:prstGeom>
          <a:noFill/>
        </p:spPr>
        <p:txBody>
          <a:bodyPr wrap="square" rtlCol="0">
            <a:spAutoFit/>
          </a:bodyPr>
          <a:lstStyle/>
          <a:p>
            <a:pPr>
              <a:lnSpc>
                <a:spcPts val="1800"/>
              </a:lnSpc>
            </a:pPr>
            <a:r>
              <a:rPr lang="en-US" b="1" dirty="0">
                <a:latin typeface="Montserrat" pitchFamily="2" charset="77"/>
              </a:rPr>
              <a:t>DOCTOR RECRUITMENT</a:t>
            </a:r>
          </a:p>
        </p:txBody>
      </p:sp>
      <p:sp>
        <p:nvSpPr>
          <p:cNvPr id="13" name="TextBox 12">
            <a:extLst>
              <a:ext uri="{FF2B5EF4-FFF2-40B4-BE49-F238E27FC236}">
                <a16:creationId xmlns:a16="http://schemas.microsoft.com/office/drawing/2014/main" id="{E58AF29C-E59C-3448-A5B2-567F2BB60C0F}"/>
              </a:ext>
            </a:extLst>
          </p:cNvPr>
          <p:cNvSpPr txBox="1"/>
          <p:nvPr/>
        </p:nvSpPr>
        <p:spPr>
          <a:xfrm>
            <a:off x="3903353" y="2927102"/>
            <a:ext cx="2097166" cy="1570302"/>
          </a:xfrm>
          <a:prstGeom prst="rect">
            <a:avLst/>
          </a:prstGeom>
          <a:noFill/>
        </p:spPr>
        <p:txBody>
          <a:bodyPr wrap="square" rtlCol="0">
            <a:spAutoFit/>
          </a:bodyPr>
          <a:lstStyle/>
          <a:p>
            <a:pPr algn="l" rtl="0">
              <a:lnSpc>
                <a:spcPct val="110000"/>
              </a:lnSpc>
              <a:buSzPts val="3300"/>
            </a:pPr>
            <a:r>
              <a:rPr lang="en-US" sz="1100" kern="0" dirty="0">
                <a:latin typeface="Montserrat" pitchFamily="2" charset="77"/>
                <a:ea typeface="Verdana" panose="020B0604030504040204" pitchFamily="34" charset="0"/>
              </a:rPr>
              <a:t>We believe everyone in our city deserves access to exceptional primary healthcare. That’s why LEDC is proud to support efforts to recruit talented family physicians to London, Ontario.</a:t>
            </a:r>
            <a:endParaRPr lang="en-US" sz="1100" kern="0" dirty="0">
              <a:latin typeface="Montserrat" pitchFamily="2" charset="77"/>
            </a:endParaRPr>
          </a:p>
        </p:txBody>
      </p:sp>
      <p:pic>
        <p:nvPicPr>
          <p:cNvPr id="34" name="Picture 33">
            <a:extLst>
              <a:ext uri="{FF2B5EF4-FFF2-40B4-BE49-F238E27FC236}">
                <a16:creationId xmlns:a16="http://schemas.microsoft.com/office/drawing/2014/main" id="{864C4C2A-97DC-DE10-2B75-443A45300321}"/>
              </a:ext>
            </a:extLst>
          </p:cNvPr>
          <p:cNvPicPr>
            <a:picLocks noChangeAspect="1"/>
          </p:cNvPicPr>
          <p:nvPr/>
        </p:nvPicPr>
        <p:blipFill>
          <a:blip r:embed="rId3"/>
          <a:stretch>
            <a:fillRect/>
          </a:stretch>
        </p:blipFill>
        <p:spPr>
          <a:xfrm>
            <a:off x="14332227" y="705355"/>
            <a:ext cx="1172153" cy="1639061"/>
          </a:xfrm>
          <a:prstGeom prst="rect">
            <a:avLst/>
          </a:prstGeom>
        </p:spPr>
      </p:pic>
      <p:sp>
        <p:nvSpPr>
          <p:cNvPr id="33" name="TextBox 32">
            <a:extLst>
              <a:ext uri="{FF2B5EF4-FFF2-40B4-BE49-F238E27FC236}">
                <a16:creationId xmlns:a16="http://schemas.microsoft.com/office/drawing/2014/main" id="{3359BF2A-201C-8C33-099C-329441F74FFF}"/>
              </a:ext>
            </a:extLst>
          </p:cNvPr>
          <p:cNvSpPr txBox="1"/>
          <p:nvPr/>
        </p:nvSpPr>
        <p:spPr>
          <a:xfrm>
            <a:off x="6616692" y="2326995"/>
            <a:ext cx="2097166" cy="553998"/>
          </a:xfrm>
          <a:prstGeom prst="rect">
            <a:avLst/>
          </a:prstGeom>
          <a:noFill/>
        </p:spPr>
        <p:txBody>
          <a:bodyPr wrap="square" rtlCol="0">
            <a:spAutoFit/>
          </a:bodyPr>
          <a:lstStyle/>
          <a:p>
            <a:pPr>
              <a:lnSpc>
                <a:spcPts val="1800"/>
              </a:lnSpc>
            </a:pPr>
            <a:r>
              <a:rPr lang="en-US" b="1" dirty="0">
                <a:latin typeface="Montserrat" pitchFamily="2" charset="77"/>
              </a:rPr>
              <a:t>HALF WAY BETWEEN</a:t>
            </a:r>
          </a:p>
        </p:txBody>
      </p:sp>
      <p:sp>
        <p:nvSpPr>
          <p:cNvPr id="36" name="TextBox 35">
            <a:extLst>
              <a:ext uri="{FF2B5EF4-FFF2-40B4-BE49-F238E27FC236}">
                <a16:creationId xmlns:a16="http://schemas.microsoft.com/office/drawing/2014/main" id="{1FC0257F-8922-ACE4-D04B-1D9FDD047BDC}"/>
              </a:ext>
            </a:extLst>
          </p:cNvPr>
          <p:cNvSpPr txBox="1"/>
          <p:nvPr/>
        </p:nvSpPr>
        <p:spPr>
          <a:xfrm>
            <a:off x="6601702" y="2927102"/>
            <a:ext cx="2214957" cy="1570302"/>
          </a:xfrm>
          <a:prstGeom prst="rect">
            <a:avLst/>
          </a:prstGeom>
          <a:noFill/>
        </p:spPr>
        <p:txBody>
          <a:bodyPr wrap="square" rtlCol="0">
            <a:spAutoFit/>
          </a:bodyPr>
          <a:lstStyle/>
          <a:p>
            <a:pPr>
              <a:lnSpc>
                <a:spcPct val="110000"/>
              </a:lnSpc>
              <a:buSzPts val="3300"/>
            </a:pPr>
            <a:r>
              <a:rPr lang="en-US" sz="1100" kern="0" dirty="0">
                <a:latin typeface="Montserrat" pitchFamily="2" charset="77"/>
                <a:ea typeface="Verdana" panose="020B0604030504040204" pitchFamily="34" charset="0"/>
              </a:rPr>
              <a:t>As a Londoner where —</a:t>
            </a:r>
            <a:r>
              <a:rPr lang="en-US" sz="1100" kern="0" dirty="0" err="1">
                <a:latin typeface="Montserrat" pitchFamily="2" charset="77"/>
                <a:ea typeface="Verdana" panose="020B0604030504040204" pitchFamily="34" charset="0"/>
              </a:rPr>
              <a:t>exactly’ish</a:t>
            </a:r>
            <a:r>
              <a:rPr lang="en-US" sz="1100" kern="0" dirty="0">
                <a:latin typeface="Montserrat" pitchFamily="2" charset="77"/>
                <a:ea typeface="Verdana" panose="020B0604030504040204" pitchFamily="34" charset="0"/>
              </a:rPr>
              <a:t> — are you’re from? Our hope is this shirt will make that conversation easier. We are happy to partner with James Kingsley to promote this unexpected campaign.</a:t>
            </a:r>
            <a:endParaRPr lang="en-US" sz="1100" kern="0" dirty="0">
              <a:latin typeface="Montserrat" pitchFamily="2" charset="77"/>
            </a:endParaRPr>
          </a:p>
        </p:txBody>
      </p:sp>
      <p:pic>
        <p:nvPicPr>
          <p:cNvPr id="18" name="Picture 17">
            <a:extLst>
              <a:ext uri="{FF2B5EF4-FFF2-40B4-BE49-F238E27FC236}">
                <a16:creationId xmlns:a16="http://schemas.microsoft.com/office/drawing/2014/main" id="{3A6BAD76-7A0D-C425-0094-B48801201574}"/>
              </a:ext>
            </a:extLst>
          </p:cNvPr>
          <p:cNvPicPr>
            <a:picLocks noChangeAspect="1"/>
          </p:cNvPicPr>
          <p:nvPr/>
        </p:nvPicPr>
        <p:blipFill>
          <a:blip r:embed="rId4"/>
          <a:stretch>
            <a:fillRect/>
          </a:stretch>
        </p:blipFill>
        <p:spPr>
          <a:xfrm>
            <a:off x="13187900" y="-1668726"/>
            <a:ext cx="2316480" cy="631767"/>
          </a:xfrm>
          <a:prstGeom prst="rect">
            <a:avLst/>
          </a:prstGeom>
        </p:spPr>
      </p:pic>
      <p:sp>
        <p:nvSpPr>
          <p:cNvPr id="40" name="TextBox 39">
            <a:extLst>
              <a:ext uri="{FF2B5EF4-FFF2-40B4-BE49-F238E27FC236}">
                <a16:creationId xmlns:a16="http://schemas.microsoft.com/office/drawing/2014/main" id="{072C74C3-EF80-F3F0-00D3-6E5A67BB8B50}"/>
              </a:ext>
            </a:extLst>
          </p:cNvPr>
          <p:cNvSpPr txBox="1"/>
          <p:nvPr/>
        </p:nvSpPr>
        <p:spPr>
          <a:xfrm>
            <a:off x="-18161" y="4832115"/>
            <a:ext cx="1047800" cy="400110"/>
          </a:xfrm>
          <a:prstGeom prst="rect">
            <a:avLst/>
          </a:prstGeom>
          <a:noFill/>
        </p:spPr>
        <p:txBody>
          <a:bodyPr wrap="square" rtlCol="0">
            <a:spAutoFit/>
          </a:bodyPr>
          <a:lstStyle/>
          <a:p>
            <a:pPr algn="r"/>
            <a:r>
              <a:rPr lang="en-US" sz="2000" b="0" i="1" dirty="0">
                <a:latin typeface="+mj-lt"/>
              </a:rPr>
              <a:t>more</a:t>
            </a:r>
            <a:endParaRPr lang="en-US" sz="1400" dirty="0">
              <a:latin typeface="+mj-lt"/>
            </a:endParaRPr>
          </a:p>
        </p:txBody>
      </p:sp>
      <p:sp>
        <p:nvSpPr>
          <p:cNvPr id="9" name="TextBox 8">
            <a:extLst>
              <a:ext uri="{FF2B5EF4-FFF2-40B4-BE49-F238E27FC236}">
                <a16:creationId xmlns:a16="http://schemas.microsoft.com/office/drawing/2014/main" id="{1944F2D5-E83B-348B-ED51-92C93856ABBC}"/>
              </a:ext>
            </a:extLst>
          </p:cNvPr>
          <p:cNvSpPr txBox="1"/>
          <p:nvPr/>
        </p:nvSpPr>
        <p:spPr>
          <a:xfrm>
            <a:off x="9251992" y="2290012"/>
            <a:ext cx="3206225" cy="323165"/>
          </a:xfrm>
          <a:prstGeom prst="rect">
            <a:avLst/>
          </a:prstGeom>
          <a:noFill/>
        </p:spPr>
        <p:txBody>
          <a:bodyPr wrap="square" rtlCol="0">
            <a:spAutoFit/>
          </a:bodyPr>
          <a:lstStyle/>
          <a:p>
            <a:pPr>
              <a:lnSpc>
                <a:spcPts val="1800"/>
              </a:lnSpc>
            </a:pPr>
            <a:r>
              <a:rPr lang="en-US" b="1" dirty="0">
                <a:latin typeface="Montserrat" pitchFamily="2" charset="77"/>
              </a:rPr>
              <a:t>LEDC REBRAND</a:t>
            </a:r>
          </a:p>
        </p:txBody>
      </p:sp>
      <p:sp>
        <p:nvSpPr>
          <p:cNvPr id="10" name="TextBox 9">
            <a:extLst>
              <a:ext uri="{FF2B5EF4-FFF2-40B4-BE49-F238E27FC236}">
                <a16:creationId xmlns:a16="http://schemas.microsoft.com/office/drawing/2014/main" id="{33BC1921-16BA-F7BC-6B18-D8BDABC11862}"/>
              </a:ext>
            </a:extLst>
          </p:cNvPr>
          <p:cNvSpPr txBox="1"/>
          <p:nvPr/>
        </p:nvSpPr>
        <p:spPr>
          <a:xfrm>
            <a:off x="9237003" y="2880993"/>
            <a:ext cx="2612875" cy="1756506"/>
          </a:xfrm>
          <a:prstGeom prst="rect">
            <a:avLst/>
          </a:prstGeom>
          <a:noFill/>
        </p:spPr>
        <p:txBody>
          <a:bodyPr wrap="square" rtlCol="0">
            <a:spAutoFit/>
          </a:bodyPr>
          <a:lstStyle/>
          <a:p>
            <a:pPr algn="l" rtl="0">
              <a:lnSpc>
                <a:spcPct val="110000"/>
              </a:lnSpc>
              <a:buSzPts val="3300"/>
            </a:pPr>
            <a:r>
              <a:rPr lang="en-US" sz="1100" kern="0" dirty="0">
                <a:latin typeface="Montserrat" pitchFamily="2" charset="77"/>
                <a:ea typeface="Verdana" panose="020B0604030504040204" pitchFamily="34" charset="0"/>
              </a:rPr>
              <a:t>The old branding wasn’t wrong—it served us well for 27 years—but it wasn’t right anymore. It didn’t reflect an organization focused on growth and investment and it was difficult to apply consistently. The new mark is bold, memorable and, like LEDC, ready for what comes next.</a:t>
            </a:r>
            <a:endParaRPr lang="en-US" sz="1100" kern="0" dirty="0">
              <a:latin typeface="Montserrat" pitchFamily="2" charset="77"/>
            </a:endParaRPr>
          </a:p>
        </p:txBody>
      </p:sp>
      <p:pic>
        <p:nvPicPr>
          <p:cNvPr id="16" name="Picture 15">
            <a:extLst>
              <a:ext uri="{FF2B5EF4-FFF2-40B4-BE49-F238E27FC236}">
                <a16:creationId xmlns:a16="http://schemas.microsoft.com/office/drawing/2014/main" id="{6F086558-10CF-9C91-677B-C13049E52861}"/>
              </a:ext>
            </a:extLst>
          </p:cNvPr>
          <p:cNvPicPr>
            <a:picLocks noChangeAspect="1"/>
          </p:cNvPicPr>
          <p:nvPr/>
        </p:nvPicPr>
        <p:blipFill>
          <a:blip r:embed="rId5"/>
          <a:stretch>
            <a:fillRect/>
          </a:stretch>
        </p:blipFill>
        <p:spPr>
          <a:xfrm>
            <a:off x="14262964" y="3093943"/>
            <a:ext cx="1092951" cy="1412240"/>
          </a:xfrm>
          <a:prstGeom prst="rect">
            <a:avLst/>
          </a:prstGeom>
        </p:spPr>
      </p:pic>
      <p:sp>
        <p:nvSpPr>
          <p:cNvPr id="5" name="Title 4">
            <a:extLst>
              <a:ext uri="{FF2B5EF4-FFF2-40B4-BE49-F238E27FC236}">
                <a16:creationId xmlns:a16="http://schemas.microsoft.com/office/drawing/2014/main" id="{37EDC659-D53A-AD5D-48BD-FC0A6F53E3CB}"/>
              </a:ext>
            </a:extLst>
          </p:cNvPr>
          <p:cNvSpPr>
            <a:spLocks noGrp="1"/>
          </p:cNvSpPr>
          <p:nvPr>
            <p:ph type="title"/>
          </p:nvPr>
        </p:nvSpPr>
        <p:spPr>
          <a:xfrm>
            <a:off x="-5448591" y="580260"/>
            <a:ext cx="3955774" cy="1325563"/>
          </a:xfrm>
        </p:spPr>
        <p:txBody>
          <a:bodyPr/>
          <a:lstStyle/>
          <a:p>
            <a:endParaRPr lang="en-US" dirty="0"/>
          </a:p>
        </p:txBody>
      </p:sp>
      <p:sp>
        <p:nvSpPr>
          <p:cNvPr id="11" name="Title 1">
            <a:extLst>
              <a:ext uri="{FF2B5EF4-FFF2-40B4-BE49-F238E27FC236}">
                <a16:creationId xmlns:a16="http://schemas.microsoft.com/office/drawing/2014/main" id="{F7DE2CD1-81A8-FD75-F441-A64A8F0E8D77}"/>
              </a:ext>
            </a:extLst>
          </p:cNvPr>
          <p:cNvSpPr txBox="1">
            <a:spLocks/>
          </p:cNvSpPr>
          <p:nvPr/>
        </p:nvSpPr>
        <p:spPr>
          <a:xfrm>
            <a:off x="838200" y="52252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latin typeface="Montserrat" pitchFamily="2" charset="77"/>
              </a:rPr>
              <a:t>MARKETING</a:t>
            </a:r>
            <a:br>
              <a:rPr lang="en-US" b="1" dirty="0">
                <a:solidFill>
                  <a:schemeClr val="accent1"/>
                </a:solidFill>
                <a:latin typeface="Montserrat" pitchFamily="2" charset="77"/>
              </a:rPr>
            </a:br>
            <a:r>
              <a:rPr lang="en-US" b="1" dirty="0">
                <a:solidFill>
                  <a:schemeClr val="accent1"/>
                </a:solidFill>
                <a:latin typeface="Montserrat" pitchFamily="2" charset="77"/>
              </a:rPr>
              <a:t>CAMPAIGNS</a:t>
            </a:r>
          </a:p>
        </p:txBody>
      </p:sp>
      <p:sp>
        <p:nvSpPr>
          <p:cNvPr id="2" name="TextBox 1">
            <a:extLst>
              <a:ext uri="{FF2B5EF4-FFF2-40B4-BE49-F238E27FC236}">
                <a16:creationId xmlns:a16="http://schemas.microsoft.com/office/drawing/2014/main" id="{B494D72F-1207-A596-DCBC-6EB894607BD7}"/>
              </a:ext>
            </a:extLst>
          </p:cNvPr>
          <p:cNvSpPr txBox="1"/>
          <p:nvPr/>
        </p:nvSpPr>
        <p:spPr>
          <a:xfrm>
            <a:off x="892176" y="2949989"/>
            <a:ext cx="2206053" cy="1570302"/>
          </a:xfrm>
          <a:prstGeom prst="rect">
            <a:avLst/>
          </a:prstGeom>
          <a:noFill/>
        </p:spPr>
        <p:txBody>
          <a:bodyPr wrap="square" rtlCol="0">
            <a:spAutoFit/>
          </a:bodyPr>
          <a:lstStyle/>
          <a:p>
            <a:pPr algn="l" rtl="0">
              <a:lnSpc>
                <a:spcPct val="110000"/>
              </a:lnSpc>
              <a:buSzPts val="3300"/>
            </a:pPr>
            <a:r>
              <a:rPr lang="en-CA" sz="1100" b="0" i="0" u="none" strike="noStrike" dirty="0">
                <a:solidFill>
                  <a:srgbClr val="222222"/>
                </a:solidFill>
                <a:effectLst/>
                <a:latin typeface="Montserrat" pitchFamily="2" charset="77"/>
              </a:rPr>
              <a:t>An initiative to link the electric mobility ecosystems of Canada, Germany, and Spain, to facilitate the exchange of supply-chain related talent, direct investment, and R&amp;D capabilities. </a:t>
            </a:r>
            <a:endParaRPr lang="en-US" sz="1100" b="1" kern="0" dirty="0">
              <a:latin typeface="Montserrat" pitchFamily="2" charset="77"/>
            </a:endParaRPr>
          </a:p>
        </p:txBody>
      </p:sp>
      <p:sp>
        <p:nvSpPr>
          <p:cNvPr id="3" name="TextBox 2">
            <a:extLst>
              <a:ext uri="{FF2B5EF4-FFF2-40B4-BE49-F238E27FC236}">
                <a16:creationId xmlns:a16="http://schemas.microsoft.com/office/drawing/2014/main" id="{75A3E5AC-1AE0-DDDF-C375-FC03E1D8D06A}"/>
              </a:ext>
            </a:extLst>
          </p:cNvPr>
          <p:cNvSpPr txBox="1"/>
          <p:nvPr/>
        </p:nvSpPr>
        <p:spPr>
          <a:xfrm>
            <a:off x="892177" y="2313026"/>
            <a:ext cx="2206053" cy="553998"/>
          </a:xfrm>
          <a:prstGeom prst="rect">
            <a:avLst/>
          </a:prstGeom>
          <a:noFill/>
        </p:spPr>
        <p:txBody>
          <a:bodyPr wrap="none" rtlCol="0">
            <a:spAutoFit/>
          </a:bodyPr>
          <a:lstStyle/>
          <a:p>
            <a:pPr>
              <a:lnSpc>
                <a:spcPts val="1800"/>
              </a:lnSpc>
            </a:pPr>
            <a:r>
              <a:rPr lang="en-US" b="1" dirty="0">
                <a:latin typeface="Montserrat" pitchFamily="2" charset="77"/>
              </a:rPr>
              <a:t>TRANSATLANTIC</a:t>
            </a:r>
            <a:br>
              <a:rPr lang="en-US" b="1" dirty="0">
                <a:latin typeface="Montserrat" pitchFamily="2" charset="77"/>
              </a:rPr>
            </a:br>
            <a:r>
              <a:rPr lang="en-US" b="1" dirty="0">
                <a:latin typeface="Montserrat" pitchFamily="2" charset="77"/>
              </a:rPr>
              <a:t>EV TRIANGLE</a:t>
            </a:r>
          </a:p>
        </p:txBody>
      </p:sp>
      <p:pic>
        <p:nvPicPr>
          <p:cNvPr id="15" name="Picture 14">
            <a:extLst>
              <a:ext uri="{FF2B5EF4-FFF2-40B4-BE49-F238E27FC236}">
                <a16:creationId xmlns:a16="http://schemas.microsoft.com/office/drawing/2014/main" id="{3947FF24-C4F8-3E3E-A846-575C3C96EAC0}"/>
              </a:ext>
            </a:extLst>
          </p:cNvPr>
          <p:cNvPicPr>
            <a:picLocks noChangeAspect="1"/>
          </p:cNvPicPr>
          <p:nvPr/>
        </p:nvPicPr>
        <p:blipFill>
          <a:blip r:embed="rId6"/>
          <a:stretch>
            <a:fillRect/>
          </a:stretch>
        </p:blipFill>
        <p:spPr>
          <a:xfrm>
            <a:off x="970139" y="1200627"/>
            <a:ext cx="1417499" cy="827608"/>
          </a:xfrm>
          <a:prstGeom prst="rect">
            <a:avLst/>
          </a:prstGeom>
        </p:spPr>
      </p:pic>
      <p:pic>
        <p:nvPicPr>
          <p:cNvPr id="20" name="Picture 19" descr="A black shirt with white text&#10;&#10;AI-generated content may be incorrect.">
            <a:extLst>
              <a:ext uri="{FF2B5EF4-FFF2-40B4-BE49-F238E27FC236}">
                <a16:creationId xmlns:a16="http://schemas.microsoft.com/office/drawing/2014/main" id="{8A8D743D-EB30-872F-7397-8A13B44673DB}"/>
              </a:ext>
            </a:extLst>
          </p:cNvPr>
          <p:cNvPicPr>
            <a:picLocks noChangeAspect="1"/>
          </p:cNvPicPr>
          <p:nvPr/>
        </p:nvPicPr>
        <p:blipFill>
          <a:blip r:embed="rId7"/>
          <a:stretch>
            <a:fillRect/>
          </a:stretch>
        </p:blipFill>
        <p:spPr>
          <a:xfrm>
            <a:off x="6433251" y="626575"/>
            <a:ext cx="1471304" cy="1471304"/>
          </a:xfrm>
          <a:prstGeom prst="rect">
            <a:avLst/>
          </a:prstGeom>
        </p:spPr>
      </p:pic>
      <p:pic>
        <p:nvPicPr>
          <p:cNvPr id="22" name="Picture 21" descr="A blue sign with white text&#10;&#10;AI-generated content may be incorrect.">
            <a:extLst>
              <a:ext uri="{FF2B5EF4-FFF2-40B4-BE49-F238E27FC236}">
                <a16:creationId xmlns:a16="http://schemas.microsoft.com/office/drawing/2014/main" id="{DC4B6F41-C34F-F870-BD31-6E2A31C5CF84}"/>
              </a:ext>
            </a:extLst>
          </p:cNvPr>
          <p:cNvPicPr>
            <a:picLocks noChangeAspect="1"/>
          </p:cNvPicPr>
          <p:nvPr/>
        </p:nvPicPr>
        <p:blipFill>
          <a:blip r:embed="rId8"/>
          <a:srcRect t="9906" b="20604"/>
          <a:stretch>
            <a:fillRect/>
          </a:stretch>
        </p:blipFill>
        <p:spPr>
          <a:xfrm>
            <a:off x="4068368" y="733259"/>
            <a:ext cx="1077919" cy="1299495"/>
          </a:xfrm>
          <a:prstGeom prst="rect">
            <a:avLst/>
          </a:prstGeom>
        </p:spPr>
      </p:pic>
      <p:pic>
        <p:nvPicPr>
          <p:cNvPr id="24" name="Picture 23" descr="London Economic Development’s new logo. It’s black with London Economic Development over a stylized LEDC. A stylized maple leaf is on the left, comprised of 3 arrows converging on a central location.">
            <a:extLst>
              <a:ext uri="{FF2B5EF4-FFF2-40B4-BE49-F238E27FC236}">
                <a16:creationId xmlns:a16="http://schemas.microsoft.com/office/drawing/2014/main" id="{FE97CF19-9060-706E-DE89-6276FFD9824D}"/>
              </a:ext>
            </a:extLst>
          </p:cNvPr>
          <p:cNvPicPr>
            <a:picLocks noChangeAspect="1"/>
          </p:cNvPicPr>
          <p:nvPr/>
        </p:nvPicPr>
        <p:blipFill>
          <a:blip r:embed="rId9"/>
          <a:stretch>
            <a:fillRect/>
          </a:stretch>
        </p:blipFill>
        <p:spPr>
          <a:xfrm>
            <a:off x="8550443" y="236861"/>
            <a:ext cx="2396414" cy="1747385"/>
          </a:xfrm>
          <a:prstGeom prst="rect">
            <a:avLst/>
          </a:prstGeom>
        </p:spPr>
      </p:pic>
      <p:pic>
        <p:nvPicPr>
          <p:cNvPr id="6" name="Graphic 5">
            <a:extLst>
              <a:ext uri="{FF2B5EF4-FFF2-40B4-BE49-F238E27FC236}">
                <a16:creationId xmlns:a16="http://schemas.microsoft.com/office/drawing/2014/main" id="{1567F6D9-4961-15A8-1F3D-A64D10F628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31298161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00C3A4-6DCB-91A1-2E16-2B70CEB74BCE}"/>
              </a:ext>
            </a:extLst>
          </p:cNvPr>
          <p:cNvPicPr>
            <a:picLocks noChangeAspect="1"/>
          </p:cNvPicPr>
          <p:nvPr/>
        </p:nvPicPr>
        <p:blipFill>
          <a:blip r:embed="rId3"/>
          <a:stretch>
            <a:fillRect/>
          </a:stretch>
        </p:blipFill>
        <p:spPr>
          <a:xfrm>
            <a:off x="5994546" y="2092673"/>
            <a:ext cx="7428131" cy="4952087"/>
          </a:xfrm>
          <a:prstGeom prst="rect">
            <a:avLst/>
          </a:prstGeom>
        </p:spPr>
      </p:pic>
      <p:sp>
        <p:nvSpPr>
          <p:cNvPr id="14" name="Expansions title">
            <a:extLst>
              <a:ext uri="{FF2B5EF4-FFF2-40B4-BE49-F238E27FC236}">
                <a16:creationId xmlns:a16="http://schemas.microsoft.com/office/drawing/2014/main" id="{C09E8215-D4F2-32ED-C5FD-76E7BC85F782}"/>
              </a:ext>
            </a:extLst>
          </p:cNvPr>
          <p:cNvSpPr txBox="1"/>
          <p:nvPr/>
        </p:nvSpPr>
        <p:spPr>
          <a:xfrm>
            <a:off x="908777" y="2089049"/>
            <a:ext cx="2193234" cy="276999"/>
          </a:xfrm>
          <a:prstGeom prst="rect">
            <a:avLst/>
          </a:prstGeom>
          <a:noFill/>
        </p:spPr>
        <p:txBody>
          <a:bodyPr wrap="square" rtlCol="0">
            <a:spAutoFit/>
          </a:bodyPr>
          <a:lstStyle/>
          <a:p>
            <a:r>
              <a:rPr lang="en-US" sz="1200" dirty="0">
                <a:solidFill>
                  <a:schemeClr val="accent1"/>
                </a:solidFill>
                <a:latin typeface="Montserrat" pitchFamily="2" charset="77"/>
              </a:rPr>
              <a:t>Total IMPRESSIONS 2025</a:t>
            </a:r>
          </a:p>
        </p:txBody>
      </p:sp>
      <p:sp>
        <p:nvSpPr>
          <p:cNvPr id="19" name="44M">
            <a:extLst>
              <a:ext uri="{FF2B5EF4-FFF2-40B4-BE49-F238E27FC236}">
                <a16:creationId xmlns:a16="http://schemas.microsoft.com/office/drawing/2014/main" id="{897B4F13-CC03-2B15-44A5-0D04804A7F2B}"/>
              </a:ext>
            </a:extLst>
          </p:cNvPr>
          <p:cNvSpPr txBox="1"/>
          <p:nvPr/>
        </p:nvSpPr>
        <p:spPr>
          <a:xfrm>
            <a:off x="908776" y="2470749"/>
            <a:ext cx="2568715" cy="646331"/>
          </a:xfrm>
          <a:prstGeom prst="rect">
            <a:avLst/>
          </a:prstGeom>
          <a:noFill/>
        </p:spPr>
        <p:txBody>
          <a:bodyPr wrap="square" rtlCol="0">
            <a:spAutoFit/>
          </a:bodyPr>
          <a:lstStyle/>
          <a:p>
            <a:r>
              <a:rPr lang="en-US" sz="3600" b="1" dirty="0">
                <a:solidFill>
                  <a:schemeClr val="accent1"/>
                </a:solidFill>
                <a:latin typeface="Montserrat" pitchFamily="2" charset="77"/>
              </a:rPr>
              <a:t>11,248,627</a:t>
            </a:r>
          </a:p>
        </p:txBody>
      </p:sp>
      <p:sp>
        <p:nvSpPr>
          <p:cNvPr id="21" name="TextBox 20">
            <a:extLst>
              <a:ext uri="{FF2B5EF4-FFF2-40B4-BE49-F238E27FC236}">
                <a16:creationId xmlns:a16="http://schemas.microsoft.com/office/drawing/2014/main" id="{65CF7A04-9EB6-9D42-3E40-20D9F4D0811F}"/>
              </a:ext>
            </a:extLst>
          </p:cNvPr>
          <p:cNvSpPr txBox="1"/>
          <p:nvPr/>
        </p:nvSpPr>
        <p:spPr>
          <a:xfrm>
            <a:off x="908776" y="1101435"/>
            <a:ext cx="10783352" cy="707886"/>
          </a:xfrm>
          <a:prstGeom prst="rect">
            <a:avLst/>
          </a:prstGeom>
          <a:noFill/>
        </p:spPr>
        <p:txBody>
          <a:bodyPr wrap="square" rtlCol="0">
            <a:spAutoFit/>
          </a:bodyPr>
          <a:lstStyle/>
          <a:p>
            <a:r>
              <a:rPr lang="en-US" sz="4000" b="1" dirty="0">
                <a:solidFill>
                  <a:schemeClr val="accent1"/>
                </a:solidFill>
                <a:latin typeface="Montserrat" pitchFamily="2" charset="77"/>
              </a:rPr>
              <a:t>DON’T TELL TORONTO: THE NUMBERS</a:t>
            </a:r>
          </a:p>
        </p:txBody>
      </p:sp>
      <p:grpSp>
        <p:nvGrpSpPr>
          <p:cNvPr id="60" name="Group 59">
            <a:extLst>
              <a:ext uri="{FF2B5EF4-FFF2-40B4-BE49-F238E27FC236}">
                <a16:creationId xmlns:a16="http://schemas.microsoft.com/office/drawing/2014/main" id="{93A26F41-60D2-7E5F-ACF9-50160B68394C}"/>
              </a:ext>
            </a:extLst>
          </p:cNvPr>
          <p:cNvGrpSpPr/>
          <p:nvPr/>
        </p:nvGrpSpPr>
        <p:grpSpPr>
          <a:xfrm>
            <a:off x="908776" y="3444752"/>
            <a:ext cx="905948" cy="1175378"/>
            <a:chOff x="2032309" y="2759453"/>
            <a:chExt cx="905948" cy="1175378"/>
          </a:xfrm>
        </p:grpSpPr>
        <p:sp>
          <p:nvSpPr>
            <p:cNvPr id="61" name="Oval 60">
              <a:extLst>
                <a:ext uri="{FF2B5EF4-FFF2-40B4-BE49-F238E27FC236}">
                  <a16:creationId xmlns:a16="http://schemas.microsoft.com/office/drawing/2014/main" id="{EEEB62B6-D43E-F9DC-8F68-87511E76E3C8}"/>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2023">
              <a:extLst>
                <a:ext uri="{FF2B5EF4-FFF2-40B4-BE49-F238E27FC236}">
                  <a16:creationId xmlns:a16="http://schemas.microsoft.com/office/drawing/2014/main" id="{71228A0A-53D4-82DA-3074-DE0ACCE70894}"/>
                </a:ext>
              </a:extLst>
            </p:cNvPr>
            <p:cNvSpPr txBox="1"/>
            <p:nvPr/>
          </p:nvSpPr>
          <p:spPr>
            <a:xfrm>
              <a:off x="2143032" y="3055167"/>
              <a:ext cx="769763" cy="879664"/>
            </a:xfrm>
            <a:prstGeom prst="rect">
              <a:avLst/>
            </a:prstGeom>
            <a:noFill/>
          </p:spPr>
          <p:txBody>
            <a:bodyPr wrap="none" rtlCol="0">
              <a:spAutoFit/>
            </a:bodyPr>
            <a:lstStyle/>
            <a:p>
              <a:pPr>
                <a:lnSpc>
                  <a:spcPts val="3000"/>
                </a:lnSpc>
              </a:pPr>
              <a:r>
                <a:rPr lang="en-US" sz="3600" b="1" dirty="0">
                  <a:solidFill>
                    <a:schemeClr val="bg1"/>
                  </a:solidFill>
                  <a:latin typeface="Proxima Nova Rg" panose="02000506030000020004" pitchFamily="2" charset="77"/>
                </a:rPr>
                <a:t>20</a:t>
              </a:r>
              <a:br>
                <a:rPr lang="en-US" sz="3600" b="1" dirty="0">
                  <a:solidFill>
                    <a:schemeClr val="bg1"/>
                  </a:solidFill>
                  <a:latin typeface="Proxima Nova Rg" panose="02000506030000020004" pitchFamily="2" charset="77"/>
                </a:rPr>
              </a:br>
              <a:r>
                <a:rPr lang="en-US" sz="3600" b="1" dirty="0">
                  <a:solidFill>
                    <a:schemeClr val="bg1"/>
                  </a:solidFill>
                  <a:latin typeface="Montserrat" pitchFamily="2" charset="77"/>
                </a:rPr>
                <a:t>25</a:t>
              </a:r>
            </a:p>
          </p:txBody>
        </p:sp>
        <p:sp>
          <p:nvSpPr>
            <p:cNvPr id="63" name="YTD">
              <a:extLst>
                <a:ext uri="{FF2B5EF4-FFF2-40B4-BE49-F238E27FC236}">
                  <a16:creationId xmlns:a16="http://schemas.microsoft.com/office/drawing/2014/main" id="{AD17651A-AC95-159E-DC58-E1EA09644D4F}"/>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rgbClr val="004D43"/>
                  </a:solidFill>
                  <a:latin typeface="Montserrat" pitchFamily="2" charset="77"/>
                </a:rPr>
                <a:t>ANNUAL</a:t>
              </a:r>
            </a:p>
          </p:txBody>
        </p:sp>
      </p:grpSp>
      <p:grpSp>
        <p:nvGrpSpPr>
          <p:cNvPr id="67" name="Group 66">
            <a:extLst>
              <a:ext uri="{FF2B5EF4-FFF2-40B4-BE49-F238E27FC236}">
                <a16:creationId xmlns:a16="http://schemas.microsoft.com/office/drawing/2014/main" id="{65BF6A3F-2ED8-7686-59E0-ECECC0FFEF8F}"/>
              </a:ext>
            </a:extLst>
          </p:cNvPr>
          <p:cNvGrpSpPr/>
          <p:nvPr/>
        </p:nvGrpSpPr>
        <p:grpSpPr>
          <a:xfrm>
            <a:off x="908776" y="4682023"/>
            <a:ext cx="905948" cy="1123302"/>
            <a:chOff x="2032309" y="3996724"/>
            <a:chExt cx="905948" cy="1123302"/>
          </a:xfrm>
        </p:grpSpPr>
        <p:sp>
          <p:nvSpPr>
            <p:cNvPr id="68" name="Oval 67">
              <a:extLst>
                <a:ext uri="{FF2B5EF4-FFF2-40B4-BE49-F238E27FC236}">
                  <a16:creationId xmlns:a16="http://schemas.microsoft.com/office/drawing/2014/main" id="{90D32520-DB7F-0428-7BBF-DCA9CADB11F1}"/>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27B2A0E4-6200-FB07-EF2E-9C4D2F21AD0F}"/>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70" name="TextBox 69">
              <a:extLst>
                <a:ext uri="{FF2B5EF4-FFF2-40B4-BE49-F238E27FC236}">
                  <a16:creationId xmlns:a16="http://schemas.microsoft.com/office/drawing/2014/main" id="{6B4FDF1D-2ADD-D4A7-9186-F9D5F1F30EC0}"/>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rgbClr val="004D43"/>
                  </a:solidFill>
                  <a:latin typeface="Montserrat" pitchFamily="2" charset="77"/>
                </a:rPr>
                <a:t>ANNUA</a:t>
              </a:r>
              <a:r>
                <a:rPr lang="en-US" sz="900" b="1" dirty="0">
                  <a:solidFill>
                    <a:srgbClr val="004D43"/>
                  </a:solidFill>
                  <a:latin typeface="Proxima Nova Rg" panose="02000506030000020004" pitchFamily="2" charset="77"/>
                </a:rPr>
                <a:t>L</a:t>
              </a:r>
            </a:p>
          </p:txBody>
        </p:sp>
      </p:grpSp>
      <p:sp>
        <p:nvSpPr>
          <p:cNvPr id="76" name="TextBox 75">
            <a:extLst>
              <a:ext uri="{FF2B5EF4-FFF2-40B4-BE49-F238E27FC236}">
                <a16:creationId xmlns:a16="http://schemas.microsoft.com/office/drawing/2014/main" id="{5C8D74C2-78E5-D2E0-24C7-278C10DFD46E}"/>
              </a:ext>
            </a:extLst>
          </p:cNvPr>
          <p:cNvSpPr txBox="1"/>
          <p:nvPr/>
        </p:nvSpPr>
        <p:spPr>
          <a:xfrm>
            <a:off x="2521609" y="3608618"/>
            <a:ext cx="1776316" cy="276999"/>
          </a:xfrm>
          <a:prstGeom prst="rect">
            <a:avLst/>
          </a:prstGeom>
          <a:noFill/>
        </p:spPr>
        <p:txBody>
          <a:bodyPr wrap="square" rtlCol="0">
            <a:spAutoFit/>
          </a:bodyPr>
          <a:lstStyle/>
          <a:p>
            <a:r>
              <a:rPr lang="en-US" sz="1200" dirty="0">
                <a:solidFill>
                  <a:schemeClr val="accent1"/>
                </a:solidFill>
                <a:latin typeface="Montserrat" pitchFamily="2" charset="77"/>
              </a:rPr>
              <a:t>DIRECT CONTACTS</a:t>
            </a:r>
          </a:p>
        </p:txBody>
      </p:sp>
      <p:sp>
        <p:nvSpPr>
          <p:cNvPr id="77" name="TextBox 76">
            <a:extLst>
              <a:ext uri="{FF2B5EF4-FFF2-40B4-BE49-F238E27FC236}">
                <a16:creationId xmlns:a16="http://schemas.microsoft.com/office/drawing/2014/main" id="{D50B074C-03CB-309B-CD1E-F0F9A2D02F03}"/>
              </a:ext>
            </a:extLst>
          </p:cNvPr>
          <p:cNvSpPr txBox="1"/>
          <p:nvPr/>
        </p:nvSpPr>
        <p:spPr>
          <a:xfrm>
            <a:off x="2521609" y="4055635"/>
            <a:ext cx="2042674" cy="646331"/>
          </a:xfrm>
          <a:prstGeom prst="rect">
            <a:avLst/>
          </a:prstGeom>
          <a:noFill/>
        </p:spPr>
        <p:txBody>
          <a:bodyPr wrap="square" rtlCol="0">
            <a:spAutoFit/>
          </a:bodyPr>
          <a:lstStyle/>
          <a:p>
            <a:r>
              <a:rPr lang="en-US" sz="3600" b="1" dirty="0">
                <a:solidFill>
                  <a:schemeClr val="accent1"/>
                </a:solidFill>
                <a:latin typeface="Montserrat" pitchFamily="2" charset="77"/>
              </a:rPr>
              <a:t>3,071</a:t>
            </a:r>
          </a:p>
        </p:txBody>
      </p:sp>
      <p:sp>
        <p:nvSpPr>
          <p:cNvPr id="82" name="TextBox 81">
            <a:extLst>
              <a:ext uri="{FF2B5EF4-FFF2-40B4-BE49-F238E27FC236}">
                <a16:creationId xmlns:a16="http://schemas.microsoft.com/office/drawing/2014/main" id="{E8AA9DBE-FD66-ADFC-CAE9-108F996D82A5}"/>
              </a:ext>
            </a:extLst>
          </p:cNvPr>
          <p:cNvSpPr txBox="1"/>
          <p:nvPr/>
        </p:nvSpPr>
        <p:spPr>
          <a:xfrm>
            <a:off x="4830181" y="3608618"/>
            <a:ext cx="2233002" cy="461665"/>
          </a:xfrm>
          <a:prstGeom prst="rect">
            <a:avLst/>
          </a:prstGeom>
          <a:noFill/>
        </p:spPr>
        <p:txBody>
          <a:bodyPr wrap="square" rtlCol="0">
            <a:spAutoFit/>
          </a:bodyPr>
          <a:lstStyle/>
          <a:p>
            <a:r>
              <a:rPr lang="en-US" sz="1200" dirty="0">
                <a:solidFill>
                  <a:schemeClr val="accent1"/>
                </a:solidFill>
                <a:latin typeface="Montserrat" pitchFamily="2" charset="77"/>
              </a:rPr>
              <a:t>NEWSLETTER </a:t>
            </a:r>
            <a:br>
              <a:rPr lang="en-US" sz="1200" dirty="0">
                <a:solidFill>
                  <a:schemeClr val="accent1"/>
                </a:solidFill>
                <a:latin typeface="Montserrat" pitchFamily="2" charset="77"/>
              </a:rPr>
            </a:br>
            <a:r>
              <a:rPr lang="en-US" sz="1200" dirty="0">
                <a:solidFill>
                  <a:schemeClr val="accent1"/>
                </a:solidFill>
                <a:latin typeface="Montserrat" pitchFamily="2" charset="77"/>
              </a:rPr>
              <a:t>SUBSCRIBES</a:t>
            </a:r>
          </a:p>
        </p:txBody>
      </p:sp>
      <p:sp>
        <p:nvSpPr>
          <p:cNvPr id="83" name="TextBox 82">
            <a:extLst>
              <a:ext uri="{FF2B5EF4-FFF2-40B4-BE49-F238E27FC236}">
                <a16:creationId xmlns:a16="http://schemas.microsoft.com/office/drawing/2014/main" id="{F750D62C-88DF-850E-E232-A2111CCDA176}"/>
              </a:ext>
            </a:extLst>
          </p:cNvPr>
          <p:cNvSpPr txBox="1"/>
          <p:nvPr/>
        </p:nvSpPr>
        <p:spPr>
          <a:xfrm>
            <a:off x="4830181" y="4055635"/>
            <a:ext cx="2042674" cy="646331"/>
          </a:xfrm>
          <a:prstGeom prst="rect">
            <a:avLst/>
          </a:prstGeom>
          <a:noFill/>
        </p:spPr>
        <p:txBody>
          <a:bodyPr wrap="square" rtlCol="0">
            <a:spAutoFit/>
          </a:bodyPr>
          <a:lstStyle/>
          <a:p>
            <a:r>
              <a:rPr lang="en-US" sz="3600" b="1" dirty="0">
                <a:solidFill>
                  <a:schemeClr val="accent1"/>
                </a:solidFill>
                <a:latin typeface="Montserrat" pitchFamily="2" charset="77"/>
              </a:rPr>
              <a:t>10,638</a:t>
            </a:r>
          </a:p>
        </p:txBody>
      </p:sp>
      <p:sp>
        <p:nvSpPr>
          <p:cNvPr id="84" name="TextBox 83">
            <a:extLst>
              <a:ext uri="{FF2B5EF4-FFF2-40B4-BE49-F238E27FC236}">
                <a16:creationId xmlns:a16="http://schemas.microsoft.com/office/drawing/2014/main" id="{811C2356-5CDD-A4F2-43DB-68413CB29CEC}"/>
              </a:ext>
            </a:extLst>
          </p:cNvPr>
          <p:cNvSpPr txBox="1"/>
          <p:nvPr/>
        </p:nvSpPr>
        <p:spPr>
          <a:xfrm>
            <a:off x="2521609" y="4981610"/>
            <a:ext cx="2042674" cy="646331"/>
          </a:xfrm>
          <a:prstGeom prst="rect">
            <a:avLst/>
          </a:prstGeom>
          <a:noFill/>
        </p:spPr>
        <p:txBody>
          <a:bodyPr wrap="square" rtlCol="0">
            <a:spAutoFit/>
          </a:bodyPr>
          <a:lstStyle/>
          <a:p>
            <a:pPr rtl="0"/>
            <a:r>
              <a:rPr lang="en-US" sz="3600" b="1" i="0" u="none" strike="noStrike" kern="1200" baseline="0" dirty="0">
                <a:solidFill>
                  <a:srgbClr val="A0A0A0"/>
                </a:solidFill>
                <a:latin typeface="Montserrat" pitchFamily="2" charset="77"/>
              </a:rPr>
              <a:t>4,841</a:t>
            </a:r>
          </a:p>
        </p:txBody>
      </p:sp>
      <p:sp>
        <p:nvSpPr>
          <p:cNvPr id="87" name="TextBox 86">
            <a:extLst>
              <a:ext uri="{FF2B5EF4-FFF2-40B4-BE49-F238E27FC236}">
                <a16:creationId xmlns:a16="http://schemas.microsoft.com/office/drawing/2014/main" id="{925A5347-9573-93E4-26EC-7BD112369D63}"/>
              </a:ext>
            </a:extLst>
          </p:cNvPr>
          <p:cNvSpPr txBox="1"/>
          <p:nvPr/>
        </p:nvSpPr>
        <p:spPr>
          <a:xfrm>
            <a:off x="4830181" y="4970035"/>
            <a:ext cx="2042674" cy="646331"/>
          </a:xfrm>
          <a:prstGeom prst="rect">
            <a:avLst/>
          </a:prstGeom>
          <a:noFill/>
        </p:spPr>
        <p:txBody>
          <a:bodyPr wrap="square" rtlCol="0">
            <a:spAutoFit/>
          </a:bodyPr>
          <a:lstStyle/>
          <a:p>
            <a:pPr rtl="0"/>
            <a:r>
              <a:rPr lang="en-US" sz="3600" b="1" i="0" u="none" strike="noStrike" kern="1200" baseline="0" dirty="0">
                <a:solidFill>
                  <a:schemeClr val="bg1">
                    <a:lumMod val="65000"/>
                  </a:schemeClr>
                </a:solidFill>
                <a:latin typeface="Montserrat" pitchFamily="2" charset="77"/>
              </a:rPr>
              <a:t>8,961</a:t>
            </a:r>
          </a:p>
        </p:txBody>
      </p:sp>
      <p:sp>
        <p:nvSpPr>
          <p:cNvPr id="2" name="TextBox 1">
            <a:extLst>
              <a:ext uri="{FF2B5EF4-FFF2-40B4-BE49-F238E27FC236}">
                <a16:creationId xmlns:a16="http://schemas.microsoft.com/office/drawing/2014/main" id="{C4730C5E-27EB-1F07-8352-B030063C1BCF}"/>
              </a:ext>
            </a:extLst>
          </p:cNvPr>
          <p:cNvSpPr txBox="1"/>
          <p:nvPr/>
        </p:nvSpPr>
        <p:spPr>
          <a:xfrm>
            <a:off x="3768169" y="2041045"/>
            <a:ext cx="4227751" cy="1025345"/>
          </a:xfrm>
          <a:prstGeom prst="rect">
            <a:avLst/>
          </a:prstGeom>
          <a:noFill/>
        </p:spPr>
        <p:txBody>
          <a:bodyPr wrap="square" rtlCol="0">
            <a:spAutoFit/>
          </a:bodyPr>
          <a:lstStyle/>
          <a:p>
            <a:pPr algn="l" rtl="0">
              <a:lnSpc>
                <a:spcPct val="110000"/>
              </a:lnSpc>
              <a:buSzPts val="3300"/>
            </a:pPr>
            <a:r>
              <a:rPr lang="en-CA" sz="1400" b="0" i="0" u="none" strike="noStrike" dirty="0">
                <a:solidFill>
                  <a:srgbClr val="636B6A"/>
                </a:solidFill>
                <a:effectLst/>
                <a:latin typeface="Montserrat" pitchFamily="2" charset="77"/>
              </a:rPr>
              <a:t>Launched in February 2021, to attract experienced and skilled talent to help fill London’s growing industry of health and technology. </a:t>
            </a:r>
            <a:endParaRPr lang="en-US" sz="1400" kern="0" dirty="0">
              <a:latin typeface="Montserrat" pitchFamily="2" charset="77"/>
            </a:endParaRPr>
          </a:p>
        </p:txBody>
      </p:sp>
      <p:pic>
        <p:nvPicPr>
          <p:cNvPr id="5" name="Graphic 4">
            <a:extLst>
              <a:ext uri="{FF2B5EF4-FFF2-40B4-BE49-F238E27FC236}">
                <a16:creationId xmlns:a16="http://schemas.microsoft.com/office/drawing/2014/main" id="{D1F1EFAF-3917-90A0-1339-137D91CBA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3478945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4" name="Expansions title">
            <a:extLst>
              <a:ext uri="{FF2B5EF4-FFF2-40B4-BE49-F238E27FC236}">
                <a16:creationId xmlns:a16="http://schemas.microsoft.com/office/drawing/2014/main" id="{C09E8215-D4F2-32ED-C5FD-76E7BC85F782}"/>
              </a:ext>
            </a:extLst>
          </p:cNvPr>
          <p:cNvSpPr txBox="1"/>
          <p:nvPr/>
        </p:nvSpPr>
        <p:spPr>
          <a:xfrm>
            <a:off x="908777" y="2089049"/>
            <a:ext cx="2193234" cy="276999"/>
          </a:xfrm>
          <a:prstGeom prst="rect">
            <a:avLst/>
          </a:prstGeom>
          <a:noFill/>
        </p:spPr>
        <p:txBody>
          <a:bodyPr wrap="square" rtlCol="0">
            <a:spAutoFit/>
          </a:bodyPr>
          <a:lstStyle/>
          <a:p>
            <a:r>
              <a:rPr lang="en-US" sz="1200" dirty="0">
                <a:solidFill>
                  <a:srgbClr val="004D43"/>
                </a:solidFill>
                <a:latin typeface="Proxima Nova Medium" panose="02000506030000020004" pitchFamily="2" charset="77"/>
              </a:rPr>
              <a:t>Total </a:t>
            </a:r>
            <a:r>
              <a:rPr lang="en-US" sz="1200" dirty="0">
                <a:solidFill>
                  <a:schemeClr val="accent1"/>
                </a:solidFill>
                <a:latin typeface="Montserrat" pitchFamily="2" charset="77"/>
              </a:rPr>
              <a:t>IMPRESSIONS</a:t>
            </a:r>
            <a:r>
              <a:rPr lang="en-US" sz="1200" dirty="0">
                <a:solidFill>
                  <a:srgbClr val="004D43"/>
                </a:solidFill>
                <a:latin typeface="Proxima Nova Medium" panose="02000506030000020004" pitchFamily="2" charset="77"/>
              </a:rPr>
              <a:t> 2025</a:t>
            </a:r>
          </a:p>
        </p:txBody>
      </p:sp>
      <p:sp>
        <p:nvSpPr>
          <p:cNvPr id="19" name="44M">
            <a:extLst>
              <a:ext uri="{FF2B5EF4-FFF2-40B4-BE49-F238E27FC236}">
                <a16:creationId xmlns:a16="http://schemas.microsoft.com/office/drawing/2014/main" id="{897B4F13-CC03-2B15-44A5-0D04804A7F2B}"/>
              </a:ext>
            </a:extLst>
          </p:cNvPr>
          <p:cNvSpPr txBox="1"/>
          <p:nvPr/>
        </p:nvSpPr>
        <p:spPr>
          <a:xfrm>
            <a:off x="908776" y="2536066"/>
            <a:ext cx="2424019" cy="646331"/>
          </a:xfrm>
          <a:prstGeom prst="rect">
            <a:avLst/>
          </a:prstGeom>
          <a:noFill/>
        </p:spPr>
        <p:txBody>
          <a:bodyPr wrap="square" rtlCol="0">
            <a:spAutoFit/>
          </a:bodyPr>
          <a:lstStyle/>
          <a:p>
            <a:r>
              <a:rPr lang="en-US" sz="3600" b="1" dirty="0">
                <a:solidFill>
                  <a:schemeClr val="accent1"/>
                </a:solidFill>
                <a:latin typeface="Montserrat" pitchFamily="2" charset="77"/>
              </a:rPr>
              <a:t>4,527,116</a:t>
            </a:r>
          </a:p>
        </p:txBody>
      </p:sp>
      <p:sp>
        <p:nvSpPr>
          <p:cNvPr id="21" name="TextBox 20">
            <a:extLst>
              <a:ext uri="{FF2B5EF4-FFF2-40B4-BE49-F238E27FC236}">
                <a16:creationId xmlns:a16="http://schemas.microsoft.com/office/drawing/2014/main" id="{65CF7A04-9EB6-9D42-3E40-20D9F4D0811F}"/>
              </a:ext>
            </a:extLst>
          </p:cNvPr>
          <p:cNvSpPr txBox="1"/>
          <p:nvPr/>
        </p:nvSpPr>
        <p:spPr>
          <a:xfrm>
            <a:off x="908776" y="1101435"/>
            <a:ext cx="10783352" cy="707886"/>
          </a:xfrm>
          <a:prstGeom prst="rect">
            <a:avLst/>
          </a:prstGeom>
          <a:noFill/>
        </p:spPr>
        <p:txBody>
          <a:bodyPr wrap="square" rtlCol="0">
            <a:spAutoFit/>
          </a:bodyPr>
          <a:lstStyle/>
          <a:p>
            <a:r>
              <a:rPr lang="en-US" sz="4000" b="1" dirty="0">
                <a:solidFill>
                  <a:schemeClr val="accent1"/>
                </a:solidFill>
                <a:latin typeface="Montserrat" pitchFamily="2" charset="77"/>
              </a:rPr>
              <a:t>CHOOSE LONDON: THE NUMBERS</a:t>
            </a:r>
          </a:p>
        </p:txBody>
      </p:sp>
      <p:grpSp>
        <p:nvGrpSpPr>
          <p:cNvPr id="60" name="Group 59">
            <a:extLst>
              <a:ext uri="{FF2B5EF4-FFF2-40B4-BE49-F238E27FC236}">
                <a16:creationId xmlns:a16="http://schemas.microsoft.com/office/drawing/2014/main" id="{93A26F41-60D2-7E5F-ACF9-50160B68394C}"/>
              </a:ext>
            </a:extLst>
          </p:cNvPr>
          <p:cNvGrpSpPr/>
          <p:nvPr/>
        </p:nvGrpSpPr>
        <p:grpSpPr>
          <a:xfrm>
            <a:off x="908776" y="3444752"/>
            <a:ext cx="905948" cy="1175378"/>
            <a:chOff x="2032309" y="2759453"/>
            <a:chExt cx="905948" cy="1175378"/>
          </a:xfrm>
        </p:grpSpPr>
        <p:sp>
          <p:nvSpPr>
            <p:cNvPr id="61" name="Oval 60">
              <a:extLst>
                <a:ext uri="{FF2B5EF4-FFF2-40B4-BE49-F238E27FC236}">
                  <a16:creationId xmlns:a16="http://schemas.microsoft.com/office/drawing/2014/main" id="{EEEB62B6-D43E-F9DC-8F68-87511E76E3C8}"/>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2023">
              <a:extLst>
                <a:ext uri="{FF2B5EF4-FFF2-40B4-BE49-F238E27FC236}">
                  <a16:creationId xmlns:a16="http://schemas.microsoft.com/office/drawing/2014/main" id="{71228A0A-53D4-82DA-3074-DE0ACCE70894}"/>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63" name="YTD">
              <a:extLst>
                <a:ext uri="{FF2B5EF4-FFF2-40B4-BE49-F238E27FC236}">
                  <a16:creationId xmlns:a16="http://schemas.microsoft.com/office/drawing/2014/main" id="{AD17651A-AC95-159E-DC58-E1EA09644D4F}"/>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rgbClr val="004D43"/>
                  </a:solidFill>
                  <a:latin typeface="Montserrat" pitchFamily="2" charset="77"/>
                </a:rPr>
                <a:t>ANNUAL</a:t>
              </a:r>
            </a:p>
          </p:txBody>
        </p:sp>
      </p:grpSp>
      <p:grpSp>
        <p:nvGrpSpPr>
          <p:cNvPr id="67" name="Group 66">
            <a:extLst>
              <a:ext uri="{FF2B5EF4-FFF2-40B4-BE49-F238E27FC236}">
                <a16:creationId xmlns:a16="http://schemas.microsoft.com/office/drawing/2014/main" id="{65BF6A3F-2ED8-7686-59E0-ECECC0FFEF8F}"/>
              </a:ext>
            </a:extLst>
          </p:cNvPr>
          <p:cNvGrpSpPr/>
          <p:nvPr/>
        </p:nvGrpSpPr>
        <p:grpSpPr>
          <a:xfrm>
            <a:off x="908776" y="4682023"/>
            <a:ext cx="905948" cy="1123302"/>
            <a:chOff x="2032309" y="3996724"/>
            <a:chExt cx="905948" cy="1123302"/>
          </a:xfrm>
        </p:grpSpPr>
        <p:sp>
          <p:nvSpPr>
            <p:cNvPr id="68" name="Oval 67">
              <a:extLst>
                <a:ext uri="{FF2B5EF4-FFF2-40B4-BE49-F238E27FC236}">
                  <a16:creationId xmlns:a16="http://schemas.microsoft.com/office/drawing/2014/main" id="{90D32520-DB7F-0428-7BBF-DCA9CADB11F1}"/>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27B2A0E4-6200-FB07-EF2E-9C4D2F21AD0F}"/>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70" name="TextBox 69">
              <a:extLst>
                <a:ext uri="{FF2B5EF4-FFF2-40B4-BE49-F238E27FC236}">
                  <a16:creationId xmlns:a16="http://schemas.microsoft.com/office/drawing/2014/main" id="{6B4FDF1D-2ADD-D4A7-9186-F9D5F1F30EC0}"/>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76" name="TextBox 75">
            <a:extLst>
              <a:ext uri="{FF2B5EF4-FFF2-40B4-BE49-F238E27FC236}">
                <a16:creationId xmlns:a16="http://schemas.microsoft.com/office/drawing/2014/main" id="{5C8D74C2-78E5-D2E0-24C7-278C10DFD46E}"/>
              </a:ext>
            </a:extLst>
          </p:cNvPr>
          <p:cNvSpPr txBox="1"/>
          <p:nvPr/>
        </p:nvSpPr>
        <p:spPr>
          <a:xfrm>
            <a:off x="2521609" y="3608618"/>
            <a:ext cx="1776316" cy="276999"/>
          </a:xfrm>
          <a:prstGeom prst="rect">
            <a:avLst/>
          </a:prstGeom>
          <a:noFill/>
        </p:spPr>
        <p:txBody>
          <a:bodyPr wrap="square" rtlCol="0">
            <a:spAutoFit/>
          </a:bodyPr>
          <a:lstStyle/>
          <a:p>
            <a:r>
              <a:rPr lang="en-US" sz="1200" dirty="0">
                <a:solidFill>
                  <a:srgbClr val="004D43"/>
                </a:solidFill>
                <a:latin typeface="Montserrat" pitchFamily="2" charset="77"/>
              </a:rPr>
              <a:t>DIRECT CONTACTS</a:t>
            </a:r>
          </a:p>
        </p:txBody>
      </p:sp>
      <p:sp>
        <p:nvSpPr>
          <p:cNvPr id="77" name="TextBox 76">
            <a:extLst>
              <a:ext uri="{FF2B5EF4-FFF2-40B4-BE49-F238E27FC236}">
                <a16:creationId xmlns:a16="http://schemas.microsoft.com/office/drawing/2014/main" id="{D50B074C-03CB-309B-CD1E-F0F9A2D02F03}"/>
              </a:ext>
            </a:extLst>
          </p:cNvPr>
          <p:cNvSpPr txBox="1"/>
          <p:nvPr/>
        </p:nvSpPr>
        <p:spPr>
          <a:xfrm>
            <a:off x="2521609" y="4055635"/>
            <a:ext cx="1874978" cy="646331"/>
          </a:xfrm>
          <a:prstGeom prst="rect">
            <a:avLst/>
          </a:prstGeom>
          <a:noFill/>
        </p:spPr>
        <p:txBody>
          <a:bodyPr wrap="square" rtlCol="0">
            <a:spAutoFit/>
          </a:bodyPr>
          <a:lstStyle/>
          <a:p>
            <a:r>
              <a:rPr lang="en-US" sz="3600" dirty="0">
                <a:solidFill>
                  <a:schemeClr val="accent1"/>
                </a:solidFill>
                <a:latin typeface="Proxima Nova Rg" panose="02000506030000020004" pitchFamily="2" charset="77"/>
              </a:rPr>
              <a:t>11,386</a:t>
            </a:r>
          </a:p>
        </p:txBody>
      </p:sp>
      <p:grpSp>
        <p:nvGrpSpPr>
          <p:cNvPr id="81" name="Group 80">
            <a:extLst>
              <a:ext uri="{FF2B5EF4-FFF2-40B4-BE49-F238E27FC236}">
                <a16:creationId xmlns:a16="http://schemas.microsoft.com/office/drawing/2014/main" id="{4E4EED68-F9A2-1AC2-45E6-90077AC95399}"/>
              </a:ext>
            </a:extLst>
          </p:cNvPr>
          <p:cNvGrpSpPr/>
          <p:nvPr/>
        </p:nvGrpSpPr>
        <p:grpSpPr>
          <a:xfrm>
            <a:off x="4985954" y="3608618"/>
            <a:ext cx="2233002" cy="1093348"/>
            <a:chOff x="7654631" y="2911271"/>
            <a:chExt cx="2233002" cy="1093348"/>
          </a:xfrm>
        </p:grpSpPr>
        <p:sp>
          <p:nvSpPr>
            <p:cNvPr id="82" name="TextBox 81">
              <a:extLst>
                <a:ext uri="{FF2B5EF4-FFF2-40B4-BE49-F238E27FC236}">
                  <a16:creationId xmlns:a16="http://schemas.microsoft.com/office/drawing/2014/main" id="{E8AA9DBE-FD66-ADFC-CAE9-108F996D82A5}"/>
                </a:ext>
              </a:extLst>
            </p:cNvPr>
            <p:cNvSpPr txBox="1"/>
            <p:nvPr/>
          </p:nvSpPr>
          <p:spPr>
            <a:xfrm>
              <a:off x="7654631" y="2911271"/>
              <a:ext cx="2233002" cy="461665"/>
            </a:xfrm>
            <a:prstGeom prst="rect">
              <a:avLst/>
            </a:prstGeom>
            <a:noFill/>
          </p:spPr>
          <p:txBody>
            <a:bodyPr wrap="square" rtlCol="0">
              <a:spAutoFit/>
            </a:bodyPr>
            <a:lstStyle/>
            <a:p>
              <a:r>
                <a:rPr lang="en-US" sz="1200" dirty="0">
                  <a:solidFill>
                    <a:srgbClr val="004D43"/>
                  </a:solidFill>
                  <a:latin typeface="Montserrat" pitchFamily="2" charset="77"/>
                </a:rPr>
                <a:t>NEWSLETTER SUBSCRIBES</a:t>
              </a:r>
            </a:p>
          </p:txBody>
        </p:sp>
        <p:sp>
          <p:nvSpPr>
            <p:cNvPr id="83" name="TextBox 82">
              <a:extLst>
                <a:ext uri="{FF2B5EF4-FFF2-40B4-BE49-F238E27FC236}">
                  <a16:creationId xmlns:a16="http://schemas.microsoft.com/office/drawing/2014/main" id="{F750D62C-88DF-850E-E232-A2111CCDA176}"/>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17,385</a:t>
              </a:r>
            </a:p>
          </p:txBody>
        </p:sp>
      </p:grpSp>
      <p:sp>
        <p:nvSpPr>
          <p:cNvPr id="84" name="TextBox 83">
            <a:extLst>
              <a:ext uri="{FF2B5EF4-FFF2-40B4-BE49-F238E27FC236}">
                <a16:creationId xmlns:a16="http://schemas.microsoft.com/office/drawing/2014/main" id="{811C2356-5CDD-A4F2-43DB-68413CB29CEC}"/>
              </a:ext>
            </a:extLst>
          </p:cNvPr>
          <p:cNvSpPr txBox="1"/>
          <p:nvPr/>
        </p:nvSpPr>
        <p:spPr>
          <a:xfrm>
            <a:off x="2521609" y="4981610"/>
            <a:ext cx="1874978" cy="646331"/>
          </a:xfrm>
          <a:prstGeom prst="rect">
            <a:avLst/>
          </a:prstGeom>
          <a:noFill/>
        </p:spPr>
        <p:txBody>
          <a:bodyPr wrap="square" rtlCol="0">
            <a:spAutoFit/>
          </a:bodyPr>
          <a:lstStyle/>
          <a:p>
            <a:pPr rtl="0"/>
            <a:r>
              <a:rPr lang="en-US" sz="3600" b="0" i="0" u="none" strike="noStrike" kern="1200" baseline="0" dirty="0">
                <a:solidFill>
                  <a:srgbClr val="A0A0A0"/>
                </a:solidFill>
                <a:latin typeface="Proxima Nova Rg" panose="02000506030000020004" pitchFamily="2" charset="0"/>
              </a:rPr>
              <a:t>5,213</a:t>
            </a:r>
          </a:p>
        </p:txBody>
      </p:sp>
      <p:sp>
        <p:nvSpPr>
          <p:cNvPr id="87" name="TextBox 86">
            <a:extLst>
              <a:ext uri="{FF2B5EF4-FFF2-40B4-BE49-F238E27FC236}">
                <a16:creationId xmlns:a16="http://schemas.microsoft.com/office/drawing/2014/main" id="{925A5347-9573-93E4-26EC-7BD112369D63}"/>
              </a:ext>
            </a:extLst>
          </p:cNvPr>
          <p:cNvSpPr txBox="1"/>
          <p:nvPr/>
        </p:nvSpPr>
        <p:spPr>
          <a:xfrm>
            <a:off x="4985954" y="4970035"/>
            <a:ext cx="1874978" cy="646331"/>
          </a:xfrm>
          <a:prstGeom prst="rect">
            <a:avLst/>
          </a:prstGeom>
          <a:noFill/>
        </p:spPr>
        <p:txBody>
          <a:bodyPr wrap="square" rtlCol="0">
            <a:spAutoFit/>
          </a:bodyPr>
          <a:lstStyle/>
          <a:p>
            <a:pPr rtl="0"/>
            <a:r>
              <a:rPr lang="en-US" sz="3600" b="1" i="0" u="none" strike="noStrike" kern="1200" baseline="0" dirty="0">
                <a:solidFill>
                  <a:srgbClr val="A0A0A0"/>
                </a:solidFill>
                <a:latin typeface="Montserrat" pitchFamily="2" charset="77"/>
              </a:rPr>
              <a:t>6,959</a:t>
            </a:r>
          </a:p>
        </p:txBody>
      </p:sp>
      <p:sp>
        <p:nvSpPr>
          <p:cNvPr id="2" name="TextBox 1">
            <a:extLst>
              <a:ext uri="{FF2B5EF4-FFF2-40B4-BE49-F238E27FC236}">
                <a16:creationId xmlns:a16="http://schemas.microsoft.com/office/drawing/2014/main" id="{79F9D248-957B-B692-3FF6-BCCCF949ED9A}"/>
              </a:ext>
            </a:extLst>
          </p:cNvPr>
          <p:cNvSpPr txBox="1"/>
          <p:nvPr/>
        </p:nvSpPr>
        <p:spPr>
          <a:xfrm>
            <a:off x="3768169" y="2041045"/>
            <a:ext cx="3790871" cy="558999"/>
          </a:xfrm>
          <a:prstGeom prst="rect">
            <a:avLst/>
          </a:prstGeom>
          <a:noFill/>
        </p:spPr>
        <p:txBody>
          <a:bodyPr wrap="square" rtlCol="0">
            <a:spAutoFit/>
          </a:bodyPr>
          <a:lstStyle/>
          <a:p>
            <a:pPr algn="l" rtl="0">
              <a:lnSpc>
                <a:spcPct val="110000"/>
              </a:lnSpc>
              <a:buSzPts val="3300"/>
            </a:pPr>
            <a:r>
              <a:rPr lang="en-CA" sz="1400" b="0" i="0" u="none" strike="noStrike" dirty="0">
                <a:solidFill>
                  <a:srgbClr val="636B6A"/>
                </a:solidFill>
                <a:effectLst/>
                <a:latin typeface="Montserrat" pitchFamily="2" charset="77"/>
              </a:rPr>
              <a:t>US Campaign for London Economic Development to attract talent.</a:t>
            </a:r>
            <a:endParaRPr lang="en-US" sz="1400" kern="0" dirty="0">
              <a:latin typeface="Montserrat" pitchFamily="2" charset="77"/>
            </a:endParaRPr>
          </a:p>
        </p:txBody>
      </p:sp>
      <p:pic>
        <p:nvPicPr>
          <p:cNvPr id="4" name="Picture 3">
            <a:extLst>
              <a:ext uri="{FF2B5EF4-FFF2-40B4-BE49-F238E27FC236}">
                <a16:creationId xmlns:a16="http://schemas.microsoft.com/office/drawing/2014/main" id="{B0367E1A-83EF-4535-92E0-011BE4ACC786}"/>
              </a:ext>
            </a:extLst>
          </p:cNvPr>
          <p:cNvPicPr>
            <a:picLocks noChangeAspect="1"/>
          </p:cNvPicPr>
          <p:nvPr/>
        </p:nvPicPr>
        <p:blipFill>
          <a:blip r:embed="rId3"/>
          <a:stretch>
            <a:fillRect/>
          </a:stretch>
        </p:blipFill>
        <p:spPr>
          <a:xfrm>
            <a:off x="6461542" y="1465545"/>
            <a:ext cx="4100321" cy="5971341"/>
          </a:xfrm>
          <a:prstGeom prst="rect">
            <a:avLst/>
          </a:prstGeom>
        </p:spPr>
      </p:pic>
      <p:pic>
        <p:nvPicPr>
          <p:cNvPr id="5" name="Graphic 4">
            <a:extLst>
              <a:ext uri="{FF2B5EF4-FFF2-40B4-BE49-F238E27FC236}">
                <a16:creationId xmlns:a16="http://schemas.microsoft.com/office/drawing/2014/main" id="{3D2499D0-98C1-C3A3-E3EF-DC2ABC548F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6389079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D0D1AC71-4C9A-2C58-C90A-CD5204B401F1}"/>
            </a:ext>
          </a:extLst>
        </p:cNvPr>
        <p:cNvGrpSpPr/>
        <p:nvPr/>
      </p:nvGrpSpPr>
      <p:grpSpPr>
        <a:xfrm>
          <a:off x="0" y="0"/>
          <a:ext cx="0" cy="0"/>
          <a:chOff x="0" y="0"/>
          <a:chExt cx="0" cy="0"/>
        </a:xfrm>
      </p:grpSpPr>
      <p:sp>
        <p:nvSpPr>
          <p:cNvPr id="14" name="Expansions title">
            <a:extLst>
              <a:ext uri="{FF2B5EF4-FFF2-40B4-BE49-F238E27FC236}">
                <a16:creationId xmlns:a16="http://schemas.microsoft.com/office/drawing/2014/main" id="{E2968680-4B03-F5CE-33CD-647495144DDB}"/>
              </a:ext>
            </a:extLst>
          </p:cNvPr>
          <p:cNvSpPr txBox="1"/>
          <p:nvPr/>
        </p:nvSpPr>
        <p:spPr>
          <a:xfrm>
            <a:off x="908777" y="2089049"/>
            <a:ext cx="2193234" cy="276999"/>
          </a:xfrm>
          <a:prstGeom prst="rect">
            <a:avLst/>
          </a:prstGeom>
          <a:noFill/>
        </p:spPr>
        <p:txBody>
          <a:bodyPr wrap="square" rtlCol="0">
            <a:spAutoFit/>
          </a:bodyPr>
          <a:lstStyle/>
          <a:p>
            <a:r>
              <a:rPr lang="en-US" sz="1200" dirty="0">
                <a:solidFill>
                  <a:srgbClr val="004D43"/>
                </a:solidFill>
                <a:latin typeface="Proxima Nova Medium" panose="02000506030000020004" pitchFamily="2" charset="77"/>
              </a:rPr>
              <a:t>Total </a:t>
            </a:r>
            <a:r>
              <a:rPr lang="en-US" sz="1200" dirty="0">
                <a:solidFill>
                  <a:schemeClr val="accent1"/>
                </a:solidFill>
                <a:latin typeface="Montserrat" pitchFamily="2" charset="77"/>
              </a:rPr>
              <a:t>IMPRESSIONS</a:t>
            </a:r>
            <a:r>
              <a:rPr lang="en-US" sz="1200" dirty="0">
                <a:solidFill>
                  <a:srgbClr val="004D43"/>
                </a:solidFill>
                <a:latin typeface="Proxima Nova Medium" panose="02000506030000020004" pitchFamily="2" charset="77"/>
              </a:rPr>
              <a:t> 2025</a:t>
            </a:r>
          </a:p>
        </p:txBody>
      </p:sp>
      <p:sp>
        <p:nvSpPr>
          <p:cNvPr id="19" name="44M">
            <a:extLst>
              <a:ext uri="{FF2B5EF4-FFF2-40B4-BE49-F238E27FC236}">
                <a16:creationId xmlns:a16="http://schemas.microsoft.com/office/drawing/2014/main" id="{2FE1F345-464D-6244-E910-483F4CE4570A}"/>
              </a:ext>
            </a:extLst>
          </p:cNvPr>
          <p:cNvSpPr txBox="1"/>
          <p:nvPr/>
        </p:nvSpPr>
        <p:spPr>
          <a:xfrm>
            <a:off x="908776" y="2536066"/>
            <a:ext cx="2693406" cy="646331"/>
          </a:xfrm>
          <a:prstGeom prst="rect">
            <a:avLst/>
          </a:prstGeom>
          <a:noFill/>
        </p:spPr>
        <p:txBody>
          <a:bodyPr wrap="square" rtlCol="0">
            <a:spAutoFit/>
          </a:bodyPr>
          <a:lstStyle/>
          <a:p>
            <a:r>
              <a:rPr lang="en-US" sz="3600" b="1" dirty="0">
                <a:solidFill>
                  <a:schemeClr val="accent1"/>
                </a:solidFill>
                <a:latin typeface="Montserrat" pitchFamily="2" charset="77"/>
              </a:rPr>
              <a:t>4,986,980</a:t>
            </a:r>
          </a:p>
        </p:txBody>
      </p:sp>
      <p:sp>
        <p:nvSpPr>
          <p:cNvPr id="21" name="TextBox 20">
            <a:extLst>
              <a:ext uri="{FF2B5EF4-FFF2-40B4-BE49-F238E27FC236}">
                <a16:creationId xmlns:a16="http://schemas.microsoft.com/office/drawing/2014/main" id="{8104083C-9C5F-A576-0138-B50600124CA2}"/>
              </a:ext>
            </a:extLst>
          </p:cNvPr>
          <p:cNvSpPr txBox="1"/>
          <p:nvPr/>
        </p:nvSpPr>
        <p:spPr>
          <a:xfrm>
            <a:off x="908776" y="1101435"/>
            <a:ext cx="10783352" cy="707886"/>
          </a:xfrm>
          <a:prstGeom prst="rect">
            <a:avLst/>
          </a:prstGeom>
          <a:noFill/>
        </p:spPr>
        <p:txBody>
          <a:bodyPr wrap="square" rtlCol="0">
            <a:spAutoFit/>
          </a:bodyPr>
          <a:lstStyle/>
          <a:p>
            <a:r>
              <a:rPr lang="en-US" sz="4000" b="1" dirty="0">
                <a:solidFill>
                  <a:schemeClr val="accent1"/>
                </a:solidFill>
                <a:latin typeface="Montserrat" pitchFamily="2" charset="77"/>
              </a:rPr>
              <a:t>LOVE LONDON CANADA</a:t>
            </a:r>
          </a:p>
        </p:txBody>
      </p:sp>
      <p:grpSp>
        <p:nvGrpSpPr>
          <p:cNvPr id="60" name="Group 59">
            <a:extLst>
              <a:ext uri="{FF2B5EF4-FFF2-40B4-BE49-F238E27FC236}">
                <a16:creationId xmlns:a16="http://schemas.microsoft.com/office/drawing/2014/main" id="{B960012C-A917-0EC1-CB3A-CA9F85338467}"/>
              </a:ext>
            </a:extLst>
          </p:cNvPr>
          <p:cNvGrpSpPr/>
          <p:nvPr/>
        </p:nvGrpSpPr>
        <p:grpSpPr>
          <a:xfrm>
            <a:off x="908776" y="3444752"/>
            <a:ext cx="905948" cy="1175378"/>
            <a:chOff x="2032309" y="2759453"/>
            <a:chExt cx="905948" cy="1175378"/>
          </a:xfrm>
        </p:grpSpPr>
        <p:sp>
          <p:nvSpPr>
            <p:cNvPr id="61" name="Oval 60">
              <a:extLst>
                <a:ext uri="{FF2B5EF4-FFF2-40B4-BE49-F238E27FC236}">
                  <a16:creationId xmlns:a16="http://schemas.microsoft.com/office/drawing/2014/main" id="{EE32FD8D-863D-B885-AD4E-6951E28322FC}"/>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2023">
              <a:extLst>
                <a:ext uri="{FF2B5EF4-FFF2-40B4-BE49-F238E27FC236}">
                  <a16:creationId xmlns:a16="http://schemas.microsoft.com/office/drawing/2014/main" id="{A3EE013F-B4A7-D9A6-91D7-BDEAD77C053B}"/>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63" name="YTD">
              <a:extLst>
                <a:ext uri="{FF2B5EF4-FFF2-40B4-BE49-F238E27FC236}">
                  <a16:creationId xmlns:a16="http://schemas.microsoft.com/office/drawing/2014/main" id="{6DF92FC2-7E24-623E-1DC0-59202F82353D}"/>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rgbClr val="004D43"/>
                  </a:solidFill>
                  <a:latin typeface="Montserrat" pitchFamily="2" charset="77"/>
                </a:rPr>
                <a:t>ANNUAL</a:t>
              </a:r>
            </a:p>
          </p:txBody>
        </p:sp>
      </p:grpSp>
      <p:grpSp>
        <p:nvGrpSpPr>
          <p:cNvPr id="67" name="Group 66">
            <a:extLst>
              <a:ext uri="{FF2B5EF4-FFF2-40B4-BE49-F238E27FC236}">
                <a16:creationId xmlns:a16="http://schemas.microsoft.com/office/drawing/2014/main" id="{54441C53-1AB8-1AA3-D65D-5517C7756410}"/>
              </a:ext>
            </a:extLst>
          </p:cNvPr>
          <p:cNvGrpSpPr/>
          <p:nvPr/>
        </p:nvGrpSpPr>
        <p:grpSpPr>
          <a:xfrm>
            <a:off x="908776" y="7830337"/>
            <a:ext cx="905948" cy="1123302"/>
            <a:chOff x="2032309" y="3996724"/>
            <a:chExt cx="905948" cy="1123302"/>
          </a:xfrm>
        </p:grpSpPr>
        <p:sp>
          <p:nvSpPr>
            <p:cNvPr id="68" name="Oval 67">
              <a:extLst>
                <a:ext uri="{FF2B5EF4-FFF2-40B4-BE49-F238E27FC236}">
                  <a16:creationId xmlns:a16="http://schemas.microsoft.com/office/drawing/2014/main" id="{2DB676B6-0944-97FA-19C8-5C4548BFB545}"/>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17AA15B-591C-EB47-8311-0F55913AA781}"/>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70" name="TextBox 69">
              <a:extLst>
                <a:ext uri="{FF2B5EF4-FFF2-40B4-BE49-F238E27FC236}">
                  <a16:creationId xmlns:a16="http://schemas.microsoft.com/office/drawing/2014/main" id="{2CD9A50F-2814-A0B5-C23B-A8C972C3962C}"/>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76" name="TextBox 75">
            <a:extLst>
              <a:ext uri="{FF2B5EF4-FFF2-40B4-BE49-F238E27FC236}">
                <a16:creationId xmlns:a16="http://schemas.microsoft.com/office/drawing/2014/main" id="{A1B96285-B081-3520-949A-3F7FAD2AC414}"/>
              </a:ext>
            </a:extLst>
          </p:cNvPr>
          <p:cNvSpPr txBox="1"/>
          <p:nvPr/>
        </p:nvSpPr>
        <p:spPr>
          <a:xfrm>
            <a:off x="2521609" y="3608618"/>
            <a:ext cx="1776316" cy="276999"/>
          </a:xfrm>
          <a:prstGeom prst="rect">
            <a:avLst/>
          </a:prstGeom>
          <a:noFill/>
        </p:spPr>
        <p:txBody>
          <a:bodyPr wrap="square" rtlCol="0">
            <a:spAutoFit/>
          </a:bodyPr>
          <a:lstStyle/>
          <a:p>
            <a:r>
              <a:rPr lang="en-US" sz="1200" dirty="0">
                <a:solidFill>
                  <a:srgbClr val="004D43"/>
                </a:solidFill>
                <a:latin typeface="Montserrat" pitchFamily="2" charset="77"/>
              </a:rPr>
              <a:t>PLAYLIST VIEWS</a:t>
            </a:r>
          </a:p>
        </p:txBody>
      </p:sp>
      <p:sp>
        <p:nvSpPr>
          <p:cNvPr id="77" name="TextBox 76">
            <a:extLst>
              <a:ext uri="{FF2B5EF4-FFF2-40B4-BE49-F238E27FC236}">
                <a16:creationId xmlns:a16="http://schemas.microsoft.com/office/drawing/2014/main" id="{068072B5-5C2E-EDB5-F50A-BE1DDD10150F}"/>
              </a:ext>
            </a:extLst>
          </p:cNvPr>
          <p:cNvSpPr txBox="1"/>
          <p:nvPr/>
        </p:nvSpPr>
        <p:spPr>
          <a:xfrm>
            <a:off x="2521609" y="4055635"/>
            <a:ext cx="2152474" cy="646331"/>
          </a:xfrm>
          <a:prstGeom prst="rect">
            <a:avLst/>
          </a:prstGeom>
          <a:noFill/>
        </p:spPr>
        <p:txBody>
          <a:bodyPr wrap="square" rtlCol="0">
            <a:spAutoFit/>
          </a:bodyPr>
          <a:lstStyle/>
          <a:p>
            <a:r>
              <a:rPr lang="en-US" sz="3600" dirty="0">
                <a:solidFill>
                  <a:schemeClr val="accent1"/>
                </a:solidFill>
                <a:latin typeface="Proxima Nova Rg" panose="02000506030000020004" pitchFamily="2" charset="77"/>
              </a:rPr>
              <a:t>800,206</a:t>
            </a:r>
          </a:p>
        </p:txBody>
      </p:sp>
      <p:grpSp>
        <p:nvGrpSpPr>
          <p:cNvPr id="81" name="Group 80">
            <a:extLst>
              <a:ext uri="{FF2B5EF4-FFF2-40B4-BE49-F238E27FC236}">
                <a16:creationId xmlns:a16="http://schemas.microsoft.com/office/drawing/2014/main" id="{32FE4C83-8986-3507-2B64-5458A6F4F271}"/>
              </a:ext>
            </a:extLst>
          </p:cNvPr>
          <p:cNvGrpSpPr/>
          <p:nvPr/>
        </p:nvGrpSpPr>
        <p:grpSpPr>
          <a:xfrm>
            <a:off x="8037066" y="-1340608"/>
            <a:ext cx="2573086" cy="1093348"/>
            <a:chOff x="7654631" y="2911271"/>
            <a:chExt cx="2573086" cy="1093348"/>
          </a:xfrm>
        </p:grpSpPr>
        <p:sp>
          <p:nvSpPr>
            <p:cNvPr id="82" name="TextBox 81">
              <a:extLst>
                <a:ext uri="{FF2B5EF4-FFF2-40B4-BE49-F238E27FC236}">
                  <a16:creationId xmlns:a16="http://schemas.microsoft.com/office/drawing/2014/main" id="{BD4F4495-B2E8-6B9A-339E-2B4F035B20CC}"/>
                </a:ext>
              </a:extLst>
            </p:cNvPr>
            <p:cNvSpPr txBox="1"/>
            <p:nvPr/>
          </p:nvSpPr>
          <p:spPr>
            <a:xfrm>
              <a:off x="7654631" y="2911271"/>
              <a:ext cx="2233002" cy="276999"/>
            </a:xfrm>
            <a:prstGeom prst="rect">
              <a:avLst/>
            </a:prstGeom>
            <a:noFill/>
          </p:spPr>
          <p:txBody>
            <a:bodyPr wrap="square" rtlCol="0">
              <a:spAutoFit/>
            </a:bodyPr>
            <a:lstStyle/>
            <a:p>
              <a:r>
                <a:rPr lang="en-US" sz="1200" dirty="0">
                  <a:solidFill>
                    <a:srgbClr val="004D43"/>
                  </a:solidFill>
                  <a:latin typeface="Montserrat" pitchFamily="2" charset="77"/>
                </a:rPr>
                <a:t>IMPRESSIONS</a:t>
              </a:r>
            </a:p>
          </p:txBody>
        </p:sp>
        <p:sp>
          <p:nvSpPr>
            <p:cNvPr id="83" name="TextBox 82">
              <a:extLst>
                <a:ext uri="{FF2B5EF4-FFF2-40B4-BE49-F238E27FC236}">
                  <a16:creationId xmlns:a16="http://schemas.microsoft.com/office/drawing/2014/main" id="{69530A84-F9BC-50E8-13F1-7CE25B9D676D}"/>
                </a:ext>
              </a:extLst>
            </p:cNvPr>
            <p:cNvSpPr txBox="1"/>
            <p:nvPr/>
          </p:nvSpPr>
          <p:spPr>
            <a:xfrm>
              <a:off x="7654631" y="3358288"/>
              <a:ext cx="2573086" cy="646331"/>
            </a:xfrm>
            <a:prstGeom prst="rect">
              <a:avLst/>
            </a:prstGeom>
            <a:noFill/>
          </p:spPr>
          <p:txBody>
            <a:bodyPr wrap="square" rtlCol="0">
              <a:spAutoFit/>
            </a:bodyPr>
            <a:lstStyle/>
            <a:p>
              <a:r>
                <a:rPr lang="en-US" sz="3600" b="1" dirty="0">
                  <a:solidFill>
                    <a:schemeClr val="accent1"/>
                  </a:solidFill>
                  <a:latin typeface="Montserrat" pitchFamily="2" charset="77"/>
                </a:rPr>
                <a:t>4,986,980</a:t>
              </a:r>
            </a:p>
          </p:txBody>
        </p:sp>
      </p:grpSp>
      <p:sp>
        <p:nvSpPr>
          <p:cNvPr id="84" name="TextBox 83">
            <a:extLst>
              <a:ext uri="{FF2B5EF4-FFF2-40B4-BE49-F238E27FC236}">
                <a16:creationId xmlns:a16="http://schemas.microsoft.com/office/drawing/2014/main" id="{562C5E56-19D6-1A94-43B9-BE1720C90F09}"/>
              </a:ext>
            </a:extLst>
          </p:cNvPr>
          <p:cNvSpPr txBox="1"/>
          <p:nvPr/>
        </p:nvSpPr>
        <p:spPr>
          <a:xfrm>
            <a:off x="2521609" y="8129924"/>
            <a:ext cx="1874978" cy="646331"/>
          </a:xfrm>
          <a:prstGeom prst="rect">
            <a:avLst/>
          </a:prstGeom>
          <a:noFill/>
        </p:spPr>
        <p:txBody>
          <a:bodyPr wrap="square" rtlCol="0">
            <a:spAutoFit/>
          </a:bodyPr>
          <a:lstStyle/>
          <a:p>
            <a:pPr rtl="0"/>
            <a:r>
              <a:rPr lang="en-US" sz="3600" b="0" i="0" u="none" strike="noStrike" kern="1200" baseline="0" dirty="0">
                <a:solidFill>
                  <a:srgbClr val="A0A0A0"/>
                </a:solidFill>
                <a:latin typeface="Proxima Nova Rg" panose="02000506030000020004" pitchFamily="2" charset="0"/>
              </a:rPr>
              <a:t>5,213</a:t>
            </a:r>
          </a:p>
        </p:txBody>
      </p:sp>
      <p:sp>
        <p:nvSpPr>
          <p:cNvPr id="87" name="TextBox 86">
            <a:extLst>
              <a:ext uri="{FF2B5EF4-FFF2-40B4-BE49-F238E27FC236}">
                <a16:creationId xmlns:a16="http://schemas.microsoft.com/office/drawing/2014/main" id="{C40B921D-8742-DFA2-2E97-B2D3F7FADB26}"/>
              </a:ext>
            </a:extLst>
          </p:cNvPr>
          <p:cNvSpPr txBox="1"/>
          <p:nvPr/>
        </p:nvSpPr>
        <p:spPr>
          <a:xfrm>
            <a:off x="4985954" y="8118349"/>
            <a:ext cx="1874978" cy="646331"/>
          </a:xfrm>
          <a:prstGeom prst="rect">
            <a:avLst/>
          </a:prstGeom>
          <a:noFill/>
        </p:spPr>
        <p:txBody>
          <a:bodyPr wrap="square" rtlCol="0">
            <a:spAutoFit/>
          </a:bodyPr>
          <a:lstStyle/>
          <a:p>
            <a:pPr rtl="0"/>
            <a:r>
              <a:rPr lang="en-US" sz="3600" b="1" i="0" u="none" strike="noStrike" kern="1200" baseline="0" dirty="0">
                <a:solidFill>
                  <a:srgbClr val="A0A0A0"/>
                </a:solidFill>
                <a:latin typeface="Montserrat" pitchFamily="2" charset="77"/>
              </a:rPr>
              <a:t>6,959</a:t>
            </a:r>
          </a:p>
        </p:txBody>
      </p:sp>
      <p:sp>
        <p:nvSpPr>
          <p:cNvPr id="2" name="TextBox 1">
            <a:extLst>
              <a:ext uri="{FF2B5EF4-FFF2-40B4-BE49-F238E27FC236}">
                <a16:creationId xmlns:a16="http://schemas.microsoft.com/office/drawing/2014/main" id="{DCBE8975-E7B0-FEE2-AE83-D2C181B65AE0}"/>
              </a:ext>
            </a:extLst>
          </p:cNvPr>
          <p:cNvSpPr txBox="1"/>
          <p:nvPr/>
        </p:nvSpPr>
        <p:spPr>
          <a:xfrm>
            <a:off x="3768169" y="2041045"/>
            <a:ext cx="7515054" cy="1262333"/>
          </a:xfrm>
          <a:prstGeom prst="rect">
            <a:avLst/>
          </a:prstGeom>
          <a:noFill/>
        </p:spPr>
        <p:txBody>
          <a:bodyPr wrap="square" rtlCol="0">
            <a:spAutoFit/>
          </a:bodyPr>
          <a:lstStyle/>
          <a:p>
            <a:pPr algn="l" rtl="0">
              <a:lnSpc>
                <a:spcPct val="110000"/>
              </a:lnSpc>
              <a:buSzPts val="3300"/>
            </a:pPr>
            <a:r>
              <a:rPr lang="en-CA" sz="1400" b="1" i="0" u="none" strike="noStrike" dirty="0">
                <a:solidFill>
                  <a:srgbClr val="636B6A"/>
                </a:solidFill>
                <a:effectLst/>
                <a:latin typeface="Montserrat" pitchFamily="2" charset="77"/>
              </a:rPr>
              <a:t>Initiated in June, 2025</a:t>
            </a:r>
            <a:r>
              <a:rPr lang="en-CA" sz="1400" b="0" i="0" u="none" strike="noStrike" dirty="0">
                <a:solidFill>
                  <a:srgbClr val="636B6A"/>
                </a:solidFill>
                <a:effectLst/>
                <a:latin typeface="Montserrat" pitchFamily="2" charset="77"/>
              </a:rPr>
              <a:t>.</a:t>
            </a:r>
            <a:br>
              <a:rPr lang="en-CA" sz="1400" b="0" i="0" u="none" strike="noStrike" dirty="0">
                <a:solidFill>
                  <a:srgbClr val="636B6A"/>
                </a:solidFill>
                <a:effectLst/>
                <a:latin typeface="Montserrat" pitchFamily="2" charset="77"/>
              </a:rPr>
            </a:br>
            <a:r>
              <a:rPr lang="en-CA" sz="1400" b="0" i="0" u="none" strike="noStrike" dirty="0">
                <a:solidFill>
                  <a:srgbClr val="636B6A"/>
                </a:solidFill>
                <a:effectLst/>
                <a:latin typeface="Montserrat" pitchFamily="2" charset="77"/>
              </a:rPr>
              <a:t>Because London’s impact is bigger than its reputation. This quirky, honest series shines a light on the people, ideas, and moments that make this city quietly exceptional, reminding Londoners why they’re proud to call it home, and showing everyone else that what they already know… came from London.</a:t>
            </a:r>
            <a:endParaRPr lang="en-US" sz="1400" kern="0" dirty="0">
              <a:latin typeface="Montserrat" pitchFamily="2" charset="77"/>
            </a:endParaRPr>
          </a:p>
        </p:txBody>
      </p:sp>
      <p:pic>
        <p:nvPicPr>
          <p:cNvPr id="4" name="Picture 3">
            <a:extLst>
              <a:ext uri="{FF2B5EF4-FFF2-40B4-BE49-F238E27FC236}">
                <a16:creationId xmlns:a16="http://schemas.microsoft.com/office/drawing/2014/main" id="{5A7422F2-3C91-7E24-88CE-F958A024D284}"/>
              </a:ext>
            </a:extLst>
          </p:cNvPr>
          <p:cNvPicPr>
            <a:picLocks noChangeAspect="1"/>
          </p:cNvPicPr>
          <p:nvPr/>
        </p:nvPicPr>
        <p:blipFill>
          <a:blip r:embed="rId3"/>
          <a:stretch>
            <a:fillRect/>
          </a:stretch>
        </p:blipFill>
        <p:spPr>
          <a:xfrm>
            <a:off x="12571396" y="3444752"/>
            <a:ext cx="4100321" cy="5971341"/>
          </a:xfrm>
          <a:prstGeom prst="rect">
            <a:avLst/>
          </a:prstGeom>
        </p:spPr>
      </p:pic>
      <p:pic>
        <p:nvPicPr>
          <p:cNvPr id="7" name="Picture 6" descr="London skyline with buildings and a blue sky. Text superimposed on the i&#10;mage reads “Love London Canada”">
            <a:extLst>
              <a:ext uri="{FF2B5EF4-FFF2-40B4-BE49-F238E27FC236}">
                <a16:creationId xmlns:a16="http://schemas.microsoft.com/office/drawing/2014/main" id="{296CA71B-8379-6144-276C-2271726661AB}"/>
              </a:ext>
            </a:extLst>
          </p:cNvPr>
          <p:cNvPicPr>
            <a:picLocks noChangeAspect="1"/>
          </p:cNvPicPr>
          <p:nvPr/>
        </p:nvPicPr>
        <p:blipFill>
          <a:blip r:embed="rId4"/>
          <a:srcRect l="2601" t="4390" r="2892" b="3379"/>
          <a:stretch>
            <a:fillRect/>
          </a:stretch>
        </p:blipFill>
        <p:spPr>
          <a:xfrm>
            <a:off x="5420651" y="3719745"/>
            <a:ext cx="5651861" cy="3138255"/>
          </a:xfrm>
          <a:prstGeom prst="rect">
            <a:avLst/>
          </a:prstGeom>
        </p:spPr>
      </p:pic>
      <p:sp>
        <p:nvSpPr>
          <p:cNvPr id="8" name="TextBox 7">
            <a:extLst>
              <a:ext uri="{FF2B5EF4-FFF2-40B4-BE49-F238E27FC236}">
                <a16:creationId xmlns:a16="http://schemas.microsoft.com/office/drawing/2014/main" id="{12BEA6A7-FF0D-4ECE-CFE9-D331A7E790D2}"/>
              </a:ext>
            </a:extLst>
          </p:cNvPr>
          <p:cNvSpPr txBox="1"/>
          <p:nvPr/>
        </p:nvSpPr>
        <p:spPr>
          <a:xfrm>
            <a:off x="2948070" y="-1014714"/>
            <a:ext cx="6704764" cy="461665"/>
          </a:xfrm>
          <a:prstGeom prst="rect">
            <a:avLst/>
          </a:prstGeom>
          <a:noFill/>
        </p:spPr>
        <p:txBody>
          <a:bodyPr wrap="square" rtlCol="0">
            <a:spAutoFit/>
          </a:bodyPr>
          <a:lstStyle/>
          <a:p>
            <a:r>
              <a:rPr lang="en-CA" sz="2400" dirty="0">
                <a:solidFill>
                  <a:schemeClr val="accent3"/>
                </a:solidFill>
              </a:rPr>
              <a:t>Need content for this.</a:t>
            </a:r>
            <a:endParaRPr lang="en-US" sz="2400" dirty="0">
              <a:solidFill>
                <a:schemeClr val="accent3"/>
              </a:solidFill>
            </a:endParaRPr>
          </a:p>
        </p:txBody>
      </p:sp>
      <p:pic>
        <p:nvPicPr>
          <p:cNvPr id="5" name="Graphic 4">
            <a:extLst>
              <a:ext uri="{FF2B5EF4-FFF2-40B4-BE49-F238E27FC236}">
                <a16:creationId xmlns:a16="http://schemas.microsoft.com/office/drawing/2014/main" id="{26658DB5-4357-2B6B-C44E-1476948A84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4174400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AB0D649-EEE9-A651-76FB-329A280928FB}"/>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6874AD1-6BCC-0400-4E55-7DF9AF175079}"/>
              </a:ext>
            </a:extLst>
          </p:cNvPr>
          <p:cNvSpPr txBox="1"/>
          <p:nvPr/>
        </p:nvSpPr>
        <p:spPr>
          <a:xfrm>
            <a:off x="908776" y="1101435"/>
            <a:ext cx="10783352" cy="707886"/>
          </a:xfrm>
          <a:prstGeom prst="rect">
            <a:avLst/>
          </a:prstGeom>
          <a:noFill/>
        </p:spPr>
        <p:txBody>
          <a:bodyPr wrap="square" rtlCol="0">
            <a:spAutoFit/>
          </a:bodyPr>
          <a:lstStyle/>
          <a:p>
            <a:r>
              <a:rPr lang="en-US" sz="4000" b="1" dirty="0" err="1">
                <a:solidFill>
                  <a:schemeClr val="accent1"/>
                </a:solidFill>
                <a:latin typeface="Montserrat" pitchFamily="2" charset="77"/>
              </a:rPr>
              <a:t>MyLondon</a:t>
            </a:r>
            <a:r>
              <a:rPr lang="en-US" sz="4000" b="1" dirty="0">
                <a:solidFill>
                  <a:schemeClr val="accent1"/>
                </a:solidFill>
                <a:latin typeface="Montserrat" pitchFamily="2" charset="77"/>
              </a:rPr>
              <a:t> APP</a:t>
            </a:r>
          </a:p>
        </p:txBody>
      </p:sp>
      <p:grpSp>
        <p:nvGrpSpPr>
          <p:cNvPr id="60" name="Group 59">
            <a:extLst>
              <a:ext uri="{FF2B5EF4-FFF2-40B4-BE49-F238E27FC236}">
                <a16:creationId xmlns:a16="http://schemas.microsoft.com/office/drawing/2014/main" id="{80C908E7-9686-3EEE-3C06-578892257873}"/>
              </a:ext>
            </a:extLst>
          </p:cNvPr>
          <p:cNvGrpSpPr/>
          <p:nvPr/>
        </p:nvGrpSpPr>
        <p:grpSpPr>
          <a:xfrm>
            <a:off x="908776" y="3444752"/>
            <a:ext cx="905948" cy="1175378"/>
            <a:chOff x="2032309" y="2759453"/>
            <a:chExt cx="905948" cy="1175378"/>
          </a:xfrm>
        </p:grpSpPr>
        <p:sp>
          <p:nvSpPr>
            <p:cNvPr id="61" name="Oval 60">
              <a:extLst>
                <a:ext uri="{FF2B5EF4-FFF2-40B4-BE49-F238E27FC236}">
                  <a16:creationId xmlns:a16="http://schemas.microsoft.com/office/drawing/2014/main" id="{88B908A7-9713-3CA3-0082-960E179433F1}"/>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2023">
              <a:extLst>
                <a:ext uri="{FF2B5EF4-FFF2-40B4-BE49-F238E27FC236}">
                  <a16:creationId xmlns:a16="http://schemas.microsoft.com/office/drawing/2014/main" id="{A35692BC-E5B5-D101-C02F-2CC3AE1EA4EF}"/>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63" name="YTD">
              <a:extLst>
                <a:ext uri="{FF2B5EF4-FFF2-40B4-BE49-F238E27FC236}">
                  <a16:creationId xmlns:a16="http://schemas.microsoft.com/office/drawing/2014/main" id="{25D4AEE6-37AC-9990-4AE8-8B4E0899D5C2}"/>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rgbClr val="004D43"/>
                  </a:solidFill>
                  <a:latin typeface="Montserrat" pitchFamily="2" charset="77"/>
                </a:rPr>
                <a:t>ANNUAL</a:t>
              </a:r>
            </a:p>
          </p:txBody>
        </p:sp>
      </p:grpSp>
      <p:grpSp>
        <p:nvGrpSpPr>
          <p:cNvPr id="67" name="Group 66">
            <a:extLst>
              <a:ext uri="{FF2B5EF4-FFF2-40B4-BE49-F238E27FC236}">
                <a16:creationId xmlns:a16="http://schemas.microsoft.com/office/drawing/2014/main" id="{7C0E5C0C-040D-2E31-2377-DDD67DD1DCE0}"/>
              </a:ext>
            </a:extLst>
          </p:cNvPr>
          <p:cNvGrpSpPr/>
          <p:nvPr/>
        </p:nvGrpSpPr>
        <p:grpSpPr>
          <a:xfrm>
            <a:off x="908776" y="8796823"/>
            <a:ext cx="905948" cy="1123302"/>
            <a:chOff x="2032309" y="3996724"/>
            <a:chExt cx="905948" cy="1123302"/>
          </a:xfrm>
        </p:grpSpPr>
        <p:sp>
          <p:nvSpPr>
            <p:cNvPr id="68" name="Oval 67">
              <a:extLst>
                <a:ext uri="{FF2B5EF4-FFF2-40B4-BE49-F238E27FC236}">
                  <a16:creationId xmlns:a16="http://schemas.microsoft.com/office/drawing/2014/main" id="{62122535-9B42-4063-79DC-70FA24D7373C}"/>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613D18D-250F-1096-D9AE-E9312BAA6530}"/>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70" name="TextBox 69">
              <a:extLst>
                <a:ext uri="{FF2B5EF4-FFF2-40B4-BE49-F238E27FC236}">
                  <a16:creationId xmlns:a16="http://schemas.microsoft.com/office/drawing/2014/main" id="{49B99069-6092-1937-178A-27E9B8F19D83}"/>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76" name="TextBox 75">
            <a:extLst>
              <a:ext uri="{FF2B5EF4-FFF2-40B4-BE49-F238E27FC236}">
                <a16:creationId xmlns:a16="http://schemas.microsoft.com/office/drawing/2014/main" id="{A450C0D0-3F62-1B97-45CF-FBEB8D645CE0}"/>
              </a:ext>
            </a:extLst>
          </p:cNvPr>
          <p:cNvSpPr txBox="1"/>
          <p:nvPr/>
        </p:nvSpPr>
        <p:spPr>
          <a:xfrm>
            <a:off x="2521609" y="3608618"/>
            <a:ext cx="1776316" cy="461665"/>
          </a:xfrm>
          <a:prstGeom prst="rect">
            <a:avLst/>
          </a:prstGeom>
          <a:noFill/>
        </p:spPr>
        <p:txBody>
          <a:bodyPr wrap="square" rtlCol="0">
            <a:spAutoFit/>
          </a:bodyPr>
          <a:lstStyle/>
          <a:p>
            <a:r>
              <a:rPr lang="en-US" sz="1200" dirty="0">
                <a:solidFill>
                  <a:srgbClr val="004D43"/>
                </a:solidFill>
                <a:latin typeface="Montserrat" pitchFamily="2" charset="77"/>
              </a:rPr>
              <a:t>DOWNLOADS TOTAL</a:t>
            </a:r>
          </a:p>
        </p:txBody>
      </p:sp>
      <p:sp>
        <p:nvSpPr>
          <p:cNvPr id="77" name="TextBox 76">
            <a:extLst>
              <a:ext uri="{FF2B5EF4-FFF2-40B4-BE49-F238E27FC236}">
                <a16:creationId xmlns:a16="http://schemas.microsoft.com/office/drawing/2014/main" id="{515CE198-8252-68EC-C400-B41533180326}"/>
              </a:ext>
            </a:extLst>
          </p:cNvPr>
          <p:cNvSpPr txBox="1"/>
          <p:nvPr/>
        </p:nvSpPr>
        <p:spPr>
          <a:xfrm>
            <a:off x="2521609" y="4055635"/>
            <a:ext cx="1874978" cy="646331"/>
          </a:xfrm>
          <a:prstGeom prst="rect">
            <a:avLst/>
          </a:prstGeom>
          <a:noFill/>
        </p:spPr>
        <p:txBody>
          <a:bodyPr wrap="square" rtlCol="0">
            <a:spAutoFit/>
          </a:bodyPr>
          <a:lstStyle/>
          <a:p>
            <a:r>
              <a:rPr lang="en-US" sz="3600" dirty="0">
                <a:solidFill>
                  <a:schemeClr val="accent1"/>
                </a:solidFill>
                <a:latin typeface="Proxima Nova Rg" panose="02000506030000020004" pitchFamily="2" charset="77"/>
              </a:rPr>
              <a:t>4,175</a:t>
            </a:r>
          </a:p>
        </p:txBody>
      </p:sp>
      <p:grpSp>
        <p:nvGrpSpPr>
          <p:cNvPr id="81" name="Group 80">
            <a:extLst>
              <a:ext uri="{FF2B5EF4-FFF2-40B4-BE49-F238E27FC236}">
                <a16:creationId xmlns:a16="http://schemas.microsoft.com/office/drawing/2014/main" id="{554916A3-F504-7A30-204A-3A114FBCC2E2}"/>
              </a:ext>
            </a:extLst>
          </p:cNvPr>
          <p:cNvGrpSpPr/>
          <p:nvPr/>
        </p:nvGrpSpPr>
        <p:grpSpPr>
          <a:xfrm>
            <a:off x="4985954" y="3608618"/>
            <a:ext cx="2233002" cy="1093348"/>
            <a:chOff x="7654631" y="2911271"/>
            <a:chExt cx="2233002" cy="1093348"/>
          </a:xfrm>
        </p:grpSpPr>
        <p:sp>
          <p:nvSpPr>
            <p:cNvPr id="82" name="TextBox 81">
              <a:extLst>
                <a:ext uri="{FF2B5EF4-FFF2-40B4-BE49-F238E27FC236}">
                  <a16:creationId xmlns:a16="http://schemas.microsoft.com/office/drawing/2014/main" id="{F76BDCA0-AE79-877C-2C9A-1B4EBA642171}"/>
                </a:ext>
              </a:extLst>
            </p:cNvPr>
            <p:cNvSpPr txBox="1"/>
            <p:nvPr/>
          </p:nvSpPr>
          <p:spPr>
            <a:xfrm>
              <a:off x="7654631" y="2911271"/>
              <a:ext cx="2233002" cy="276999"/>
            </a:xfrm>
            <a:prstGeom prst="rect">
              <a:avLst/>
            </a:prstGeom>
            <a:noFill/>
          </p:spPr>
          <p:txBody>
            <a:bodyPr wrap="square" rtlCol="0">
              <a:spAutoFit/>
            </a:bodyPr>
            <a:lstStyle/>
            <a:p>
              <a:r>
                <a:rPr lang="en-US" sz="1200" dirty="0">
                  <a:solidFill>
                    <a:srgbClr val="004D43"/>
                  </a:solidFill>
                  <a:latin typeface="Montserrat" pitchFamily="2" charset="77"/>
                </a:rPr>
                <a:t>REGISTRATIONS</a:t>
              </a:r>
            </a:p>
          </p:txBody>
        </p:sp>
        <p:sp>
          <p:nvSpPr>
            <p:cNvPr id="83" name="TextBox 82">
              <a:extLst>
                <a:ext uri="{FF2B5EF4-FFF2-40B4-BE49-F238E27FC236}">
                  <a16:creationId xmlns:a16="http://schemas.microsoft.com/office/drawing/2014/main" id="{BA4ACFBA-CB43-AFAB-7F76-82BD2A4CF098}"/>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2,162</a:t>
              </a:r>
            </a:p>
          </p:txBody>
        </p:sp>
      </p:grpSp>
      <p:sp>
        <p:nvSpPr>
          <p:cNvPr id="84" name="TextBox 83">
            <a:extLst>
              <a:ext uri="{FF2B5EF4-FFF2-40B4-BE49-F238E27FC236}">
                <a16:creationId xmlns:a16="http://schemas.microsoft.com/office/drawing/2014/main" id="{80369FFC-0A14-0B8F-3ED9-B2A2F83AEA89}"/>
              </a:ext>
            </a:extLst>
          </p:cNvPr>
          <p:cNvSpPr txBox="1"/>
          <p:nvPr/>
        </p:nvSpPr>
        <p:spPr>
          <a:xfrm>
            <a:off x="2521609" y="9096410"/>
            <a:ext cx="1874978" cy="646331"/>
          </a:xfrm>
          <a:prstGeom prst="rect">
            <a:avLst/>
          </a:prstGeom>
          <a:noFill/>
        </p:spPr>
        <p:txBody>
          <a:bodyPr wrap="square" rtlCol="0">
            <a:spAutoFit/>
          </a:bodyPr>
          <a:lstStyle/>
          <a:p>
            <a:pPr rtl="0"/>
            <a:r>
              <a:rPr lang="en-US" sz="3600" b="0" i="0" u="none" strike="noStrike" kern="1200" baseline="0" dirty="0">
                <a:solidFill>
                  <a:srgbClr val="A0A0A0"/>
                </a:solidFill>
                <a:latin typeface="Proxima Nova Rg" panose="02000506030000020004" pitchFamily="2" charset="0"/>
              </a:rPr>
              <a:t>5,213</a:t>
            </a:r>
          </a:p>
        </p:txBody>
      </p:sp>
      <p:sp>
        <p:nvSpPr>
          <p:cNvPr id="87" name="TextBox 86">
            <a:extLst>
              <a:ext uri="{FF2B5EF4-FFF2-40B4-BE49-F238E27FC236}">
                <a16:creationId xmlns:a16="http://schemas.microsoft.com/office/drawing/2014/main" id="{D9D3AAD2-E703-487A-A80A-CDF1FFF7996A}"/>
              </a:ext>
            </a:extLst>
          </p:cNvPr>
          <p:cNvSpPr txBox="1"/>
          <p:nvPr/>
        </p:nvSpPr>
        <p:spPr>
          <a:xfrm>
            <a:off x="4985954" y="9084835"/>
            <a:ext cx="1874978" cy="646331"/>
          </a:xfrm>
          <a:prstGeom prst="rect">
            <a:avLst/>
          </a:prstGeom>
          <a:noFill/>
        </p:spPr>
        <p:txBody>
          <a:bodyPr wrap="square" rtlCol="0">
            <a:spAutoFit/>
          </a:bodyPr>
          <a:lstStyle/>
          <a:p>
            <a:pPr rtl="0"/>
            <a:r>
              <a:rPr lang="en-US" sz="3600" b="1" i="0" u="none" strike="noStrike" kern="1200" baseline="0" dirty="0">
                <a:solidFill>
                  <a:srgbClr val="A0A0A0"/>
                </a:solidFill>
                <a:latin typeface="Montserrat" pitchFamily="2" charset="77"/>
              </a:rPr>
              <a:t>6,959</a:t>
            </a:r>
          </a:p>
        </p:txBody>
      </p:sp>
      <p:sp>
        <p:nvSpPr>
          <p:cNvPr id="2" name="TextBox 1">
            <a:extLst>
              <a:ext uri="{FF2B5EF4-FFF2-40B4-BE49-F238E27FC236}">
                <a16:creationId xmlns:a16="http://schemas.microsoft.com/office/drawing/2014/main" id="{5200CA78-EA68-988D-5146-FFBFAFA411E8}"/>
              </a:ext>
            </a:extLst>
          </p:cNvPr>
          <p:cNvSpPr txBox="1"/>
          <p:nvPr/>
        </p:nvSpPr>
        <p:spPr>
          <a:xfrm>
            <a:off x="968167" y="2041045"/>
            <a:ext cx="6953523" cy="1262333"/>
          </a:xfrm>
          <a:prstGeom prst="rect">
            <a:avLst/>
          </a:prstGeom>
          <a:noFill/>
        </p:spPr>
        <p:txBody>
          <a:bodyPr wrap="square" rtlCol="0">
            <a:spAutoFit/>
          </a:bodyPr>
          <a:lstStyle/>
          <a:p>
            <a:pPr algn="l" rtl="0">
              <a:lnSpc>
                <a:spcPct val="110000"/>
              </a:lnSpc>
              <a:buSzPts val="3300"/>
            </a:pPr>
            <a:r>
              <a:rPr lang="en-CA" sz="1400" b="1" i="0" u="none" strike="noStrike" dirty="0">
                <a:solidFill>
                  <a:srgbClr val="636B6A"/>
                </a:solidFill>
                <a:effectLst/>
                <a:latin typeface="Montserrat" pitchFamily="2" charset="77"/>
              </a:rPr>
              <a:t>Initiated August, 2025</a:t>
            </a:r>
            <a:br>
              <a:rPr lang="en-CA" sz="1400" b="0" i="0" u="none" strike="noStrike" dirty="0">
                <a:solidFill>
                  <a:srgbClr val="636B6A"/>
                </a:solidFill>
                <a:effectLst/>
                <a:latin typeface="Montserrat" pitchFamily="2" charset="77"/>
              </a:rPr>
            </a:br>
            <a:r>
              <a:rPr lang="en-CA" sz="1400" b="0" i="0" u="none" strike="noStrike" dirty="0" err="1">
                <a:solidFill>
                  <a:srgbClr val="636B6A"/>
                </a:solidFill>
                <a:effectLst/>
                <a:latin typeface="Montserrat" pitchFamily="2" charset="77"/>
              </a:rPr>
              <a:t>MyLondon</a:t>
            </a:r>
            <a:r>
              <a:rPr lang="en-CA" sz="1400" b="0" i="0" u="none" strike="noStrike" dirty="0">
                <a:solidFill>
                  <a:srgbClr val="636B6A"/>
                </a:solidFill>
                <a:effectLst/>
                <a:latin typeface="Montserrat" pitchFamily="2" charset="77"/>
              </a:rPr>
              <a:t> app helps newcomers, students, visitors, and residents navigate life in London by bringing jobs, services, and local opportunities into one place. Developed in partnership with Tourism London, Welcome Platform, Western University, and Fanshawe College, it’s a first-of-its-kind platform. </a:t>
            </a:r>
            <a:endParaRPr lang="en-US" sz="1400" kern="0" dirty="0">
              <a:latin typeface="Montserrat" pitchFamily="2" charset="77"/>
            </a:endParaRPr>
          </a:p>
        </p:txBody>
      </p:sp>
      <p:pic>
        <p:nvPicPr>
          <p:cNvPr id="6" name="Picture 5" descr="A screenshot of a phone&#10;&#10;AI-generated content may be incorrect.">
            <a:extLst>
              <a:ext uri="{FF2B5EF4-FFF2-40B4-BE49-F238E27FC236}">
                <a16:creationId xmlns:a16="http://schemas.microsoft.com/office/drawing/2014/main" id="{CE95CF48-2B7E-716E-B1D5-63CC8B8CD52F}"/>
              </a:ext>
            </a:extLst>
          </p:cNvPr>
          <p:cNvPicPr>
            <a:picLocks noChangeAspect="1"/>
          </p:cNvPicPr>
          <p:nvPr/>
        </p:nvPicPr>
        <p:blipFill>
          <a:blip r:embed="rId3"/>
          <a:stretch>
            <a:fillRect/>
          </a:stretch>
        </p:blipFill>
        <p:spPr>
          <a:xfrm>
            <a:off x="8016000" y="766105"/>
            <a:ext cx="5703322" cy="5081277"/>
          </a:xfrm>
          <a:prstGeom prst="rect">
            <a:avLst/>
          </a:prstGeom>
        </p:spPr>
      </p:pic>
      <p:sp>
        <p:nvSpPr>
          <p:cNvPr id="7" name="TextBox 6">
            <a:extLst>
              <a:ext uri="{FF2B5EF4-FFF2-40B4-BE49-F238E27FC236}">
                <a16:creationId xmlns:a16="http://schemas.microsoft.com/office/drawing/2014/main" id="{4236D0F7-A16B-6F50-DE12-5B69B8C90C5E}"/>
              </a:ext>
            </a:extLst>
          </p:cNvPr>
          <p:cNvSpPr txBox="1"/>
          <p:nvPr/>
        </p:nvSpPr>
        <p:spPr>
          <a:xfrm>
            <a:off x="2521609" y="5077200"/>
            <a:ext cx="1776316" cy="276999"/>
          </a:xfrm>
          <a:prstGeom prst="rect">
            <a:avLst/>
          </a:prstGeom>
          <a:noFill/>
        </p:spPr>
        <p:txBody>
          <a:bodyPr wrap="square" rtlCol="0">
            <a:spAutoFit/>
          </a:bodyPr>
          <a:lstStyle/>
          <a:p>
            <a:r>
              <a:rPr lang="en-US" sz="1200" dirty="0">
                <a:solidFill>
                  <a:srgbClr val="004D43"/>
                </a:solidFill>
                <a:latin typeface="Montserrat" pitchFamily="2" charset="77"/>
              </a:rPr>
              <a:t>JOB LISTING VIEWS</a:t>
            </a:r>
          </a:p>
        </p:txBody>
      </p:sp>
      <p:sp>
        <p:nvSpPr>
          <p:cNvPr id="8" name="TextBox 7">
            <a:extLst>
              <a:ext uri="{FF2B5EF4-FFF2-40B4-BE49-F238E27FC236}">
                <a16:creationId xmlns:a16="http://schemas.microsoft.com/office/drawing/2014/main" id="{1B8D53F4-4CA6-5C32-0E53-7A135849CCCC}"/>
              </a:ext>
            </a:extLst>
          </p:cNvPr>
          <p:cNvSpPr txBox="1"/>
          <p:nvPr/>
        </p:nvSpPr>
        <p:spPr>
          <a:xfrm>
            <a:off x="2521609" y="5524217"/>
            <a:ext cx="1874978" cy="646331"/>
          </a:xfrm>
          <a:prstGeom prst="rect">
            <a:avLst/>
          </a:prstGeom>
          <a:noFill/>
        </p:spPr>
        <p:txBody>
          <a:bodyPr wrap="square" rtlCol="0">
            <a:spAutoFit/>
          </a:bodyPr>
          <a:lstStyle/>
          <a:p>
            <a:r>
              <a:rPr lang="en-US" sz="3600" dirty="0">
                <a:solidFill>
                  <a:schemeClr val="accent1"/>
                </a:solidFill>
                <a:latin typeface="Proxima Nova Rg" panose="02000506030000020004" pitchFamily="2" charset="77"/>
              </a:rPr>
              <a:t>1,411</a:t>
            </a:r>
          </a:p>
        </p:txBody>
      </p:sp>
      <p:grpSp>
        <p:nvGrpSpPr>
          <p:cNvPr id="9" name="Group 8">
            <a:extLst>
              <a:ext uri="{FF2B5EF4-FFF2-40B4-BE49-F238E27FC236}">
                <a16:creationId xmlns:a16="http://schemas.microsoft.com/office/drawing/2014/main" id="{BF29C89C-C55A-613C-BC6F-FB8A00C3FB22}"/>
              </a:ext>
            </a:extLst>
          </p:cNvPr>
          <p:cNvGrpSpPr/>
          <p:nvPr/>
        </p:nvGrpSpPr>
        <p:grpSpPr>
          <a:xfrm>
            <a:off x="4985954" y="5077200"/>
            <a:ext cx="2233002" cy="1093348"/>
            <a:chOff x="7654631" y="2911271"/>
            <a:chExt cx="2233002" cy="1093348"/>
          </a:xfrm>
        </p:grpSpPr>
        <p:sp>
          <p:nvSpPr>
            <p:cNvPr id="10" name="TextBox 9">
              <a:extLst>
                <a:ext uri="{FF2B5EF4-FFF2-40B4-BE49-F238E27FC236}">
                  <a16:creationId xmlns:a16="http://schemas.microsoft.com/office/drawing/2014/main" id="{6D53DFD5-4A62-095D-1FEE-F8FC935820F6}"/>
                </a:ext>
              </a:extLst>
            </p:cNvPr>
            <p:cNvSpPr txBox="1"/>
            <p:nvPr/>
          </p:nvSpPr>
          <p:spPr>
            <a:xfrm>
              <a:off x="7654631" y="2911271"/>
              <a:ext cx="2233002" cy="276999"/>
            </a:xfrm>
            <a:prstGeom prst="rect">
              <a:avLst/>
            </a:prstGeom>
            <a:noFill/>
          </p:spPr>
          <p:txBody>
            <a:bodyPr wrap="square" rtlCol="0">
              <a:spAutoFit/>
            </a:bodyPr>
            <a:lstStyle/>
            <a:p>
              <a:r>
                <a:rPr lang="en-US" sz="1200" dirty="0">
                  <a:solidFill>
                    <a:srgbClr val="004D43"/>
                  </a:solidFill>
                  <a:latin typeface="Montserrat" pitchFamily="2" charset="77"/>
                </a:rPr>
                <a:t>JOBS RECOMMENDED</a:t>
              </a:r>
            </a:p>
          </p:txBody>
        </p:sp>
        <p:sp>
          <p:nvSpPr>
            <p:cNvPr id="11" name="TextBox 10">
              <a:extLst>
                <a:ext uri="{FF2B5EF4-FFF2-40B4-BE49-F238E27FC236}">
                  <a16:creationId xmlns:a16="http://schemas.microsoft.com/office/drawing/2014/main" id="{B334AF78-8070-595C-A7E0-2110FEEF598A}"/>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3,629</a:t>
              </a:r>
            </a:p>
          </p:txBody>
        </p:sp>
      </p:grpSp>
      <p:grpSp>
        <p:nvGrpSpPr>
          <p:cNvPr id="12" name="Group 11">
            <a:extLst>
              <a:ext uri="{FF2B5EF4-FFF2-40B4-BE49-F238E27FC236}">
                <a16:creationId xmlns:a16="http://schemas.microsoft.com/office/drawing/2014/main" id="{30BE7D55-B8B0-82EC-D25D-DA9D6443A316}"/>
              </a:ext>
            </a:extLst>
          </p:cNvPr>
          <p:cNvGrpSpPr/>
          <p:nvPr/>
        </p:nvGrpSpPr>
        <p:grpSpPr>
          <a:xfrm>
            <a:off x="7188827" y="5077200"/>
            <a:ext cx="2233002" cy="1093348"/>
            <a:chOff x="7654631" y="2911271"/>
            <a:chExt cx="2233002" cy="1093348"/>
          </a:xfrm>
        </p:grpSpPr>
        <p:sp>
          <p:nvSpPr>
            <p:cNvPr id="13" name="TextBox 12">
              <a:extLst>
                <a:ext uri="{FF2B5EF4-FFF2-40B4-BE49-F238E27FC236}">
                  <a16:creationId xmlns:a16="http://schemas.microsoft.com/office/drawing/2014/main" id="{6167CB25-B8C2-1B0C-3D9F-2DFBE5D05DD0}"/>
                </a:ext>
              </a:extLst>
            </p:cNvPr>
            <p:cNvSpPr txBox="1"/>
            <p:nvPr/>
          </p:nvSpPr>
          <p:spPr>
            <a:xfrm>
              <a:off x="7654631" y="2911271"/>
              <a:ext cx="2233002" cy="461665"/>
            </a:xfrm>
            <a:prstGeom prst="rect">
              <a:avLst/>
            </a:prstGeom>
            <a:noFill/>
          </p:spPr>
          <p:txBody>
            <a:bodyPr wrap="square" rtlCol="0">
              <a:spAutoFit/>
            </a:bodyPr>
            <a:lstStyle/>
            <a:p>
              <a:r>
                <a:rPr lang="en-US" sz="1200" dirty="0">
                  <a:solidFill>
                    <a:srgbClr val="004D43"/>
                  </a:solidFill>
                  <a:latin typeface="Montserrat" pitchFamily="2" charset="77"/>
                </a:rPr>
                <a:t>“APPLY NOW”</a:t>
              </a:r>
              <a:br>
                <a:rPr lang="en-US" sz="1200" dirty="0">
                  <a:solidFill>
                    <a:srgbClr val="004D43"/>
                  </a:solidFill>
                  <a:latin typeface="Montserrat" pitchFamily="2" charset="77"/>
                </a:rPr>
              </a:br>
              <a:r>
                <a:rPr lang="en-US" sz="1200" dirty="0">
                  <a:solidFill>
                    <a:srgbClr val="004D43"/>
                  </a:solidFill>
                  <a:latin typeface="Montserrat" pitchFamily="2" charset="77"/>
                </a:rPr>
                <a:t>CLICKS</a:t>
              </a:r>
            </a:p>
          </p:txBody>
        </p:sp>
        <p:sp>
          <p:nvSpPr>
            <p:cNvPr id="15" name="TextBox 14">
              <a:extLst>
                <a:ext uri="{FF2B5EF4-FFF2-40B4-BE49-F238E27FC236}">
                  <a16:creationId xmlns:a16="http://schemas.microsoft.com/office/drawing/2014/main" id="{F8B40D7F-F01F-0880-B75A-61F1A68A6F7A}"/>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140</a:t>
              </a:r>
            </a:p>
          </p:txBody>
        </p:sp>
      </p:grpSp>
      <p:pic>
        <p:nvPicPr>
          <p:cNvPr id="4" name="Graphic 3">
            <a:extLst>
              <a:ext uri="{FF2B5EF4-FFF2-40B4-BE49-F238E27FC236}">
                <a16:creationId xmlns:a16="http://schemas.microsoft.com/office/drawing/2014/main" id="{4A1896E3-E02A-9074-24F1-6B6AA4265D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9950750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03EE7F9-F2DB-A06D-0E46-0D7098A97724}"/>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EF9AE996-1A37-3B0C-A401-F5377ECF258C}"/>
              </a:ext>
            </a:extLst>
          </p:cNvPr>
          <p:cNvSpPr txBox="1"/>
          <p:nvPr/>
        </p:nvSpPr>
        <p:spPr>
          <a:xfrm>
            <a:off x="908776" y="1101435"/>
            <a:ext cx="10783352" cy="707886"/>
          </a:xfrm>
          <a:prstGeom prst="rect">
            <a:avLst/>
          </a:prstGeom>
          <a:noFill/>
        </p:spPr>
        <p:txBody>
          <a:bodyPr wrap="square" rtlCol="0">
            <a:spAutoFit/>
          </a:bodyPr>
          <a:lstStyle/>
          <a:p>
            <a:r>
              <a:rPr lang="en-US" sz="4000" b="1" dirty="0">
                <a:solidFill>
                  <a:schemeClr val="accent1"/>
                </a:solidFill>
                <a:latin typeface="Montserrat" pitchFamily="2" charset="77"/>
              </a:rPr>
              <a:t>TEVT</a:t>
            </a:r>
          </a:p>
        </p:txBody>
      </p:sp>
      <p:grpSp>
        <p:nvGrpSpPr>
          <p:cNvPr id="60" name="Group 59">
            <a:extLst>
              <a:ext uri="{FF2B5EF4-FFF2-40B4-BE49-F238E27FC236}">
                <a16:creationId xmlns:a16="http://schemas.microsoft.com/office/drawing/2014/main" id="{51D62967-D896-D001-27E1-1D88436DF264}"/>
              </a:ext>
            </a:extLst>
          </p:cNvPr>
          <p:cNvGrpSpPr/>
          <p:nvPr/>
        </p:nvGrpSpPr>
        <p:grpSpPr>
          <a:xfrm>
            <a:off x="908776" y="3444752"/>
            <a:ext cx="905948" cy="1175378"/>
            <a:chOff x="2032309" y="2759453"/>
            <a:chExt cx="905948" cy="1175378"/>
          </a:xfrm>
        </p:grpSpPr>
        <p:sp>
          <p:nvSpPr>
            <p:cNvPr id="61" name="Oval 60">
              <a:extLst>
                <a:ext uri="{FF2B5EF4-FFF2-40B4-BE49-F238E27FC236}">
                  <a16:creationId xmlns:a16="http://schemas.microsoft.com/office/drawing/2014/main" id="{8373708C-6BE1-BD30-6B89-8687886A528C}"/>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2023">
              <a:extLst>
                <a:ext uri="{FF2B5EF4-FFF2-40B4-BE49-F238E27FC236}">
                  <a16:creationId xmlns:a16="http://schemas.microsoft.com/office/drawing/2014/main" id="{CD2A9DD9-5A2F-C617-0AF5-348D1AACEB64}"/>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63" name="YTD">
              <a:extLst>
                <a:ext uri="{FF2B5EF4-FFF2-40B4-BE49-F238E27FC236}">
                  <a16:creationId xmlns:a16="http://schemas.microsoft.com/office/drawing/2014/main" id="{B2C39E0D-330F-0DB1-0477-3F1D29CBD42F}"/>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rgbClr val="004D43"/>
                  </a:solidFill>
                  <a:latin typeface="Montserrat" pitchFamily="2" charset="77"/>
                </a:rPr>
                <a:t>ANNUAL</a:t>
              </a:r>
            </a:p>
          </p:txBody>
        </p:sp>
      </p:grpSp>
      <p:grpSp>
        <p:nvGrpSpPr>
          <p:cNvPr id="67" name="Group 66">
            <a:extLst>
              <a:ext uri="{FF2B5EF4-FFF2-40B4-BE49-F238E27FC236}">
                <a16:creationId xmlns:a16="http://schemas.microsoft.com/office/drawing/2014/main" id="{9D7472E6-7D13-1CF5-5B37-E5F4718B8C95}"/>
              </a:ext>
            </a:extLst>
          </p:cNvPr>
          <p:cNvGrpSpPr/>
          <p:nvPr/>
        </p:nvGrpSpPr>
        <p:grpSpPr>
          <a:xfrm>
            <a:off x="908776" y="8796823"/>
            <a:ext cx="905948" cy="1123302"/>
            <a:chOff x="2032309" y="3996724"/>
            <a:chExt cx="905948" cy="1123302"/>
          </a:xfrm>
        </p:grpSpPr>
        <p:sp>
          <p:nvSpPr>
            <p:cNvPr id="68" name="Oval 67">
              <a:extLst>
                <a:ext uri="{FF2B5EF4-FFF2-40B4-BE49-F238E27FC236}">
                  <a16:creationId xmlns:a16="http://schemas.microsoft.com/office/drawing/2014/main" id="{A73E5BCB-64C2-9AB9-12A4-0F1C004B90DE}"/>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2E0FA0F8-A7CC-409E-F59D-58D1457AFF36}"/>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70" name="TextBox 69">
              <a:extLst>
                <a:ext uri="{FF2B5EF4-FFF2-40B4-BE49-F238E27FC236}">
                  <a16:creationId xmlns:a16="http://schemas.microsoft.com/office/drawing/2014/main" id="{ABD28BED-5FB1-BBFD-FCCC-0198BE9ADE37}"/>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76" name="TextBox 75">
            <a:extLst>
              <a:ext uri="{FF2B5EF4-FFF2-40B4-BE49-F238E27FC236}">
                <a16:creationId xmlns:a16="http://schemas.microsoft.com/office/drawing/2014/main" id="{F87B41B4-B489-2BF5-88E2-24646D983EB5}"/>
              </a:ext>
            </a:extLst>
          </p:cNvPr>
          <p:cNvSpPr txBox="1"/>
          <p:nvPr/>
        </p:nvSpPr>
        <p:spPr>
          <a:xfrm>
            <a:off x="2521609" y="3608618"/>
            <a:ext cx="1776316" cy="276999"/>
          </a:xfrm>
          <a:prstGeom prst="rect">
            <a:avLst/>
          </a:prstGeom>
          <a:noFill/>
        </p:spPr>
        <p:txBody>
          <a:bodyPr wrap="square" rtlCol="0">
            <a:spAutoFit/>
          </a:bodyPr>
          <a:lstStyle/>
          <a:p>
            <a:r>
              <a:rPr lang="en-US" sz="1200" dirty="0">
                <a:solidFill>
                  <a:srgbClr val="004D43"/>
                </a:solidFill>
                <a:latin typeface="Montserrat" pitchFamily="2" charset="77"/>
              </a:rPr>
              <a:t>SITE VISITS</a:t>
            </a:r>
          </a:p>
        </p:txBody>
      </p:sp>
      <p:sp>
        <p:nvSpPr>
          <p:cNvPr id="77" name="TextBox 76">
            <a:extLst>
              <a:ext uri="{FF2B5EF4-FFF2-40B4-BE49-F238E27FC236}">
                <a16:creationId xmlns:a16="http://schemas.microsoft.com/office/drawing/2014/main" id="{DEA5A671-0118-13E5-9975-34FCFC9A9D95}"/>
              </a:ext>
            </a:extLst>
          </p:cNvPr>
          <p:cNvSpPr txBox="1"/>
          <p:nvPr/>
        </p:nvSpPr>
        <p:spPr>
          <a:xfrm>
            <a:off x="2521609" y="4055635"/>
            <a:ext cx="1874978" cy="646331"/>
          </a:xfrm>
          <a:prstGeom prst="rect">
            <a:avLst/>
          </a:prstGeom>
          <a:noFill/>
        </p:spPr>
        <p:txBody>
          <a:bodyPr wrap="square" rtlCol="0">
            <a:spAutoFit/>
          </a:bodyPr>
          <a:lstStyle/>
          <a:p>
            <a:r>
              <a:rPr lang="en-US" sz="3600" dirty="0">
                <a:solidFill>
                  <a:schemeClr val="accent1"/>
                </a:solidFill>
                <a:latin typeface="Proxima Nova Rg" panose="02000506030000020004" pitchFamily="2" charset="77"/>
              </a:rPr>
              <a:t>1,853</a:t>
            </a:r>
          </a:p>
        </p:txBody>
      </p:sp>
      <p:grpSp>
        <p:nvGrpSpPr>
          <p:cNvPr id="81" name="Group 80">
            <a:extLst>
              <a:ext uri="{FF2B5EF4-FFF2-40B4-BE49-F238E27FC236}">
                <a16:creationId xmlns:a16="http://schemas.microsoft.com/office/drawing/2014/main" id="{3455500C-FF65-67C3-D9EC-235C2406A49B}"/>
              </a:ext>
            </a:extLst>
          </p:cNvPr>
          <p:cNvGrpSpPr/>
          <p:nvPr/>
        </p:nvGrpSpPr>
        <p:grpSpPr>
          <a:xfrm>
            <a:off x="4985953" y="3608618"/>
            <a:ext cx="2233003" cy="1093348"/>
            <a:chOff x="7654630" y="2911271"/>
            <a:chExt cx="2233003" cy="1093348"/>
          </a:xfrm>
        </p:grpSpPr>
        <p:sp>
          <p:nvSpPr>
            <p:cNvPr id="82" name="TextBox 81">
              <a:extLst>
                <a:ext uri="{FF2B5EF4-FFF2-40B4-BE49-F238E27FC236}">
                  <a16:creationId xmlns:a16="http://schemas.microsoft.com/office/drawing/2014/main" id="{6A129FD9-9E30-A00E-794E-938476486AD0}"/>
                </a:ext>
              </a:extLst>
            </p:cNvPr>
            <p:cNvSpPr txBox="1"/>
            <p:nvPr/>
          </p:nvSpPr>
          <p:spPr>
            <a:xfrm>
              <a:off x="7654631" y="2911271"/>
              <a:ext cx="2233002" cy="276999"/>
            </a:xfrm>
            <a:prstGeom prst="rect">
              <a:avLst/>
            </a:prstGeom>
            <a:noFill/>
          </p:spPr>
          <p:txBody>
            <a:bodyPr wrap="square" rtlCol="0">
              <a:spAutoFit/>
            </a:bodyPr>
            <a:lstStyle/>
            <a:p>
              <a:r>
                <a:rPr lang="en-US" sz="1200" dirty="0">
                  <a:solidFill>
                    <a:srgbClr val="004D43"/>
                  </a:solidFill>
                  <a:latin typeface="Montserrat" pitchFamily="2" charset="77"/>
                </a:rPr>
                <a:t>AVG. TIME ON SITE</a:t>
              </a:r>
            </a:p>
          </p:txBody>
        </p:sp>
        <p:sp>
          <p:nvSpPr>
            <p:cNvPr id="83" name="TextBox 82">
              <a:extLst>
                <a:ext uri="{FF2B5EF4-FFF2-40B4-BE49-F238E27FC236}">
                  <a16:creationId xmlns:a16="http://schemas.microsoft.com/office/drawing/2014/main" id="{354ECED6-2FCB-B73D-98BF-9613C859C5F6}"/>
                </a:ext>
              </a:extLst>
            </p:cNvPr>
            <p:cNvSpPr txBox="1"/>
            <p:nvPr/>
          </p:nvSpPr>
          <p:spPr>
            <a:xfrm>
              <a:off x="7654630" y="3358288"/>
              <a:ext cx="2202873" cy="646331"/>
            </a:xfrm>
            <a:prstGeom prst="rect">
              <a:avLst/>
            </a:prstGeom>
            <a:noFill/>
          </p:spPr>
          <p:txBody>
            <a:bodyPr wrap="square" rtlCol="0">
              <a:spAutoFit/>
            </a:bodyPr>
            <a:lstStyle/>
            <a:p>
              <a:r>
                <a:rPr lang="en-US" sz="3600" b="1" dirty="0">
                  <a:solidFill>
                    <a:schemeClr val="accent1"/>
                  </a:solidFill>
                  <a:latin typeface="Montserrat" pitchFamily="2" charset="77"/>
                </a:rPr>
                <a:t>00:01:59</a:t>
              </a:r>
            </a:p>
          </p:txBody>
        </p:sp>
      </p:grpSp>
      <p:sp>
        <p:nvSpPr>
          <p:cNvPr id="84" name="TextBox 83">
            <a:extLst>
              <a:ext uri="{FF2B5EF4-FFF2-40B4-BE49-F238E27FC236}">
                <a16:creationId xmlns:a16="http://schemas.microsoft.com/office/drawing/2014/main" id="{26C38198-184C-DAA7-AFD7-9A61BD876473}"/>
              </a:ext>
            </a:extLst>
          </p:cNvPr>
          <p:cNvSpPr txBox="1"/>
          <p:nvPr/>
        </p:nvSpPr>
        <p:spPr>
          <a:xfrm>
            <a:off x="2521609" y="9096410"/>
            <a:ext cx="1874978" cy="646331"/>
          </a:xfrm>
          <a:prstGeom prst="rect">
            <a:avLst/>
          </a:prstGeom>
          <a:noFill/>
        </p:spPr>
        <p:txBody>
          <a:bodyPr wrap="square" rtlCol="0">
            <a:spAutoFit/>
          </a:bodyPr>
          <a:lstStyle/>
          <a:p>
            <a:pPr rtl="0"/>
            <a:r>
              <a:rPr lang="en-US" sz="3600" b="0" i="0" u="none" strike="noStrike" kern="1200" baseline="0" dirty="0">
                <a:solidFill>
                  <a:srgbClr val="A0A0A0"/>
                </a:solidFill>
                <a:latin typeface="Proxima Nova Rg" panose="02000506030000020004" pitchFamily="2" charset="0"/>
              </a:rPr>
              <a:t>5,213</a:t>
            </a:r>
          </a:p>
        </p:txBody>
      </p:sp>
      <p:sp>
        <p:nvSpPr>
          <p:cNvPr id="87" name="TextBox 86">
            <a:extLst>
              <a:ext uri="{FF2B5EF4-FFF2-40B4-BE49-F238E27FC236}">
                <a16:creationId xmlns:a16="http://schemas.microsoft.com/office/drawing/2014/main" id="{48B8DB09-C609-8BA2-BA7D-DA7936CFAAC9}"/>
              </a:ext>
            </a:extLst>
          </p:cNvPr>
          <p:cNvSpPr txBox="1"/>
          <p:nvPr/>
        </p:nvSpPr>
        <p:spPr>
          <a:xfrm>
            <a:off x="4985954" y="9084835"/>
            <a:ext cx="1874978" cy="646331"/>
          </a:xfrm>
          <a:prstGeom prst="rect">
            <a:avLst/>
          </a:prstGeom>
          <a:noFill/>
        </p:spPr>
        <p:txBody>
          <a:bodyPr wrap="square" rtlCol="0">
            <a:spAutoFit/>
          </a:bodyPr>
          <a:lstStyle/>
          <a:p>
            <a:pPr rtl="0"/>
            <a:r>
              <a:rPr lang="en-US" sz="3600" b="1" i="0" u="none" strike="noStrike" kern="1200" baseline="0" dirty="0">
                <a:solidFill>
                  <a:srgbClr val="A0A0A0"/>
                </a:solidFill>
                <a:latin typeface="Montserrat" pitchFamily="2" charset="77"/>
              </a:rPr>
              <a:t>6,959</a:t>
            </a:r>
          </a:p>
        </p:txBody>
      </p:sp>
      <p:sp>
        <p:nvSpPr>
          <p:cNvPr id="2" name="TextBox 1">
            <a:extLst>
              <a:ext uri="{FF2B5EF4-FFF2-40B4-BE49-F238E27FC236}">
                <a16:creationId xmlns:a16="http://schemas.microsoft.com/office/drawing/2014/main" id="{A411F322-6715-E165-CFCE-F5B29E36CF54}"/>
              </a:ext>
            </a:extLst>
          </p:cNvPr>
          <p:cNvSpPr txBox="1"/>
          <p:nvPr/>
        </p:nvSpPr>
        <p:spPr>
          <a:xfrm>
            <a:off x="970909" y="2041045"/>
            <a:ext cx="5890023" cy="1499321"/>
          </a:xfrm>
          <a:prstGeom prst="rect">
            <a:avLst/>
          </a:prstGeom>
          <a:noFill/>
        </p:spPr>
        <p:txBody>
          <a:bodyPr wrap="square" rtlCol="0">
            <a:spAutoFit/>
          </a:bodyPr>
          <a:lstStyle/>
          <a:p>
            <a:pPr algn="l" rtl="0">
              <a:lnSpc>
                <a:spcPct val="110000"/>
              </a:lnSpc>
              <a:buSzPts val="3300"/>
            </a:pPr>
            <a:r>
              <a:rPr lang="en-CA" sz="1400" b="1" i="0" u="none" strike="noStrike" dirty="0">
                <a:solidFill>
                  <a:srgbClr val="636B6A"/>
                </a:solidFill>
                <a:effectLst/>
                <a:latin typeface="Montserrat" pitchFamily="2" charset="77"/>
              </a:rPr>
              <a:t>Initiated August, 2025</a:t>
            </a:r>
            <a:br>
              <a:rPr lang="en-CA" sz="1400" b="0" i="0" u="none" strike="noStrike" dirty="0">
                <a:solidFill>
                  <a:srgbClr val="636B6A"/>
                </a:solidFill>
                <a:effectLst/>
                <a:latin typeface="Montserrat" pitchFamily="2" charset="77"/>
              </a:rPr>
            </a:br>
            <a:r>
              <a:rPr lang="en-CA" sz="1400" b="0" i="0" u="none" strike="noStrike" dirty="0">
                <a:solidFill>
                  <a:srgbClr val="636B6A"/>
                </a:solidFill>
                <a:effectLst/>
                <a:latin typeface="Montserrat" pitchFamily="2" charset="77"/>
              </a:rPr>
              <a:t>An initiative to link the electric mobility ecosystems of Canada, Germany, and Spain, to facilitate the exchange of supply-chain related talent, direct investment, and R&amp;D capabilities. </a:t>
            </a:r>
          </a:p>
          <a:p>
            <a:pPr algn="l" rtl="0">
              <a:lnSpc>
                <a:spcPct val="110000"/>
              </a:lnSpc>
              <a:buSzPts val="3300"/>
            </a:pPr>
            <a:endParaRPr lang="en-CA" sz="1400" b="0" i="0" u="none" strike="noStrike" dirty="0">
              <a:solidFill>
                <a:srgbClr val="636B6A"/>
              </a:solidFill>
              <a:effectLst/>
              <a:latin typeface="Montserrat" pitchFamily="2" charset="77"/>
            </a:endParaRPr>
          </a:p>
          <a:p>
            <a:pPr algn="l" rtl="0">
              <a:lnSpc>
                <a:spcPct val="110000"/>
              </a:lnSpc>
              <a:buSzPts val="3300"/>
            </a:pPr>
            <a:endParaRPr lang="en-US" sz="1400" kern="0" dirty="0">
              <a:latin typeface="Montserrat" pitchFamily="2" charset="77"/>
            </a:endParaRPr>
          </a:p>
        </p:txBody>
      </p:sp>
      <p:sp>
        <p:nvSpPr>
          <p:cNvPr id="7" name="TextBox 6">
            <a:extLst>
              <a:ext uri="{FF2B5EF4-FFF2-40B4-BE49-F238E27FC236}">
                <a16:creationId xmlns:a16="http://schemas.microsoft.com/office/drawing/2014/main" id="{79B42051-AB00-CD30-CA7F-01CDD6687312}"/>
              </a:ext>
            </a:extLst>
          </p:cNvPr>
          <p:cNvSpPr txBox="1"/>
          <p:nvPr/>
        </p:nvSpPr>
        <p:spPr>
          <a:xfrm>
            <a:off x="2521609" y="7489057"/>
            <a:ext cx="1776316" cy="276999"/>
          </a:xfrm>
          <a:prstGeom prst="rect">
            <a:avLst/>
          </a:prstGeom>
          <a:noFill/>
        </p:spPr>
        <p:txBody>
          <a:bodyPr wrap="square" rtlCol="0">
            <a:spAutoFit/>
          </a:bodyPr>
          <a:lstStyle/>
          <a:p>
            <a:r>
              <a:rPr lang="en-US" sz="1200" dirty="0">
                <a:solidFill>
                  <a:srgbClr val="004D43"/>
                </a:solidFill>
                <a:latin typeface="Montserrat" pitchFamily="2" charset="77"/>
              </a:rPr>
              <a:t>JOB LISTING VIEWS</a:t>
            </a:r>
          </a:p>
        </p:txBody>
      </p:sp>
      <p:sp>
        <p:nvSpPr>
          <p:cNvPr id="8" name="TextBox 7">
            <a:extLst>
              <a:ext uri="{FF2B5EF4-FFF2-40B4-BE49-F238E27FC236}">
                <a16:creationId xmlns:a16="http://schemas.microsoft.com/office/drawing/2014/main" id="{AA6A79A8-89FD-17F3-A02F-8DF6F3248872}"/>
              </a:ext>
            </a:extLst>
          </p:cNvPr>
          <p:cNvSpPr txBox="1"/>
          <p:nvPr/>
        </p:nvSpPr>
        <p:spPr>
          <a:xfrm>
            <a:off x="2521609" y="7936074"/>
            <a:ext cx="1874978" cy="646331"/>
          </a:xfrm>
          <a:prstGeom prst="rect">
            <a:avLst/>
          </a:prstGeom>
          <a:noFill/>
        </p:spPr>
        <p:txBody>
          <a:bodyPr wrap="square" rtlCol="0">
            <a:spAutoFit/>
          </a:bodyPr>
          <a:lstStyle/>
          <a:p>
            <a:r>
              <a:rPr lang="en-US" sz="3600" dirty="0">
                <a:solidFill>
                  <a:schemeClr val="accent1"/>
                </a:solidFill>
                <a:latin typeface="Proxima Nova Rg" panose="02000506030000020004" pitchFamily="2" charset="77"/>
              </a:rPr>
              <a:t>1,411</a:t>
            </a:r>
          </a:p>
        </p:txBody>
      </p:sp>
      <p:grpSp>
        <p:nvGrpSpPr>
          <p:cNvPr id="9" name="Group 8">
            <a:extLst>
              <a:ext uri="{FF2B5EF4-FFF2-40B4-BE49-F238E27FC236}">
                <a16:creationId xmlns:a16="http://schemas.microsoft.com/office/drawing/2014/main" id="{4E371011-9579-FB60-806E-65F6B1248062}"/>
              </a:ext>
            </a:extLst>
          </p:cNvPr>
          <p:cNvGrpSpPr/>
          <p:nvPr/>
        </p:nvGrpSpPr>
        <p:grpSpPr>
          <a:xfrm>
            <a:off x="4985954" y="7489057"/>
            <a:ext cx="2233002" cy="1093348"/>
            <a:chOff x="7654631" y="2911271"/>
            <a:chExt cx="2233002" cy="1093348"/>
          </a:xfrm>
        </p:grpSpPr>
        <p:sp>
          <p:nvSpPr>
            <p:cNvPr id="10" name="TextBox 9">
              <a:extLst>
                <a:ext uri="{FF2B5EF4-FFF2-40B4-BE49-F238E27FC236}">
                  <a16:creationId xmlns:a16="http://schemas.microsoft.com/office/drawing/2014/main" id="{4882698B-B42E-D19D-A3FF-FD4910566436}"/>
                </a:ext>
              </a:extLst>
            </p:cNvPr>
            <p:cNvSpPr txBox="1"/>
            <p:nvPr/>
          </p:nvSpPr>
          <p:spPr>
            <a:xfrm>
              <a:off x="7654631" y="2911271"/>
              <a:ext cx="2233002" cy="276999"/>
            </a:xfrm>
            <a:prstGeom prst="rect">
              <a:avLst/>
            </a:prstGeom>
            <a:noFill/>
          </p:spPr>
          <p:txBody>
            <a:bodyPr wrap="square" rtlCol="0">
              <a:spAutoFit/>
            </a:bodyPr>
            <a:lstStyle/>
            <a:p>
              <a:r>
                <a:rPr lang="en-US" sz="1200" dirty="0">
                  <a:solidFill>
                    <a:srgbClr val="004D43"/>
                  </a:solidFill>
                  <a:latin typeface="Montserrat" pitchFamily="2" charset="77"/>
                </a:rPr>
                <a:t>JOBS RECOMMENDED</a:t>
              </a:r>
            </a:p>
          </p:txBody>
        </p:sp>
        <p:sp>
          <p:nvSpPr>
            <p:cNvPr id="11" name="TextBox 10">
              <a:extLst>
                <a:ext uri="{FF2B5EF4-FFF2-40B4-BE49-F238E27FC236}">
                  <a16:creationId xmlns:a16="http://schemas.microsoft.com/office/drawing/2014/main" id="{5AA19B42-5D15-F6E3-97A3-02D158C220C8}"/>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3,629</a:t>
              </a:r>
            </a:p>
          </p:txBody>
        </p:sp>
      </p:grpSp>
      <p:grpSp>
        <p:nvGrpSpPr>
          <p:cNvPr id="12" name="Group 11">
            <a:extLst>
              <a:ext uri="{FF2B5EF4-FFF2-40B4-BE49-F238E27FC236}">
                <a16:creationId xmlns:a16="http://schemas.microsoft.com/office/drawing/2014/main" id="{F6B3B520-8ED7-AD3F-825C-C409FDC8B4A8}"/>
              </a:ext>
            </a:extLst>
          </p:cNvPr>
          <p:cNvGrpSpPr/>
          <p:nvPr/>
        </p:nvGrpSpPr>
        <p:grpSpPr>
          <a:xfrm>
            <a:off x="7188827" y="7489057"/>
            <a:ext cx="2233002" cy="1093348"/>
            <a:chOff x="7654631" y="2911271"/>
            <a:chExt cx="2233002" cy="1093348"/>
          </a:xfrm>
        </p:grpSpPr>
        <p:sp>
          <p:nvSpPr>
            <p:cNvPr id="13" name="TextBox 12">
              <a:extLst>
                <a:ext uri="{FF2B5EF4-FFF2-40B4-BE49-F238E27FC236}">
                  <a16:creationId xmlns:a16="http://schemas.microsoft.com/office/drawing/2014/main" id="{A2B1F8CF-004F-9ECB-B604-CD82E29904C9}"/>
                </a:ext>
              </a:extLst>
            </p:cNvPr>
            <p:cNvSpPr txBox="1"/>
            <p:nvPr/>
          </p:nvSpPr>
          <p:spPr>
            <a:xfrm>
              <a:off x="7654631" y="2911271"/>
              <a:ext cx="2233002" cy="461665"/>
            </a:xfrm>
            <a:prstGeom prst="rect">
              <a:avLst/>
            </a:prstGeom>
            <a:noFill/>
          </p:spPr>
          <p:txBody>
            <a:bodyPr wrap="square" rtlCol="0">
              <a:spAutoFit/>
            </a:bodyPr>
            <a:lstStyle/>
            <a:p>
              <a:r>
                <a:rPr lang="en-US" sz="1200" dirty="0">
                  <a:solidFill>
                    <a:srgbClr val="004D43"/>
                  </a:solidFill>
                  <a:latin typeface="Montserrat" pitchFamily="2" charset="77"/>
                </a:rPr>
                <a:t>“APPLY NOW”</a:t>
              </a:r>
              <a:br>
                <a:rPr lang="en-US" sz="1200" dirty="0">
                  <a:solidFill>
                    <a:srgbClr val="004D43"/>
                  </a:solidFill>
                  <a:latin typeface="Montserrat" pitchFamily="2" charset="77"/>
                </a:rPr>
              </a:br>
              <a:r>
                <a:rPr lang="en-US" sz="1200" dirty="0">
                  <a:solidFill>
                    <a:srgbClr val="004D43"/>
                  </a:solidFill>
                  <a:latin typeface="Montserrat" pitchFamily="2" charset="77"/>
                </a:rPr>
                <a:t>CLICKS</a:t>
              </a:r>
            </a:p>
          </p:txBody>
        </p:sp>
        <p:sp>
          <p:nvSpPr>
            <p:cNvPr id="15" name="TextBox 14">
              <a:extLst>
                <a:ext uri="{FF2B5EF4-FFF2-40B4-BE49-F238E27FC236}">
                  <a16:creationId xmlns:a16="http://schemas.microsoft.com/office/drawing/2014/main" id="{B674B1C9-29F2-4FE3-7602-7F7D900065C0}"/>
                </a:ext>
              </a:extLst>
            </p:cNvPr>
            <p:cNvSpPr txBox="1"/>
            <p:nvPr/>
          </p:nvSpPr>
          <p:spPr>
            <a:xfrm>
              <a:off x="7654631"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140</a:t>
              </a:r>
            </a:p>
          </p:txBody>
        </p:sp>
      </p:grpSp>
      <p:pic>
        <p:nvPicPr>
          <p:cNvPr id="5" name="Picture 4">
            <a:extLst>
              <a:ext uri="{FF2B5EF4-FFF2-40B4-BE49-F238E27FC236}">
                <a16:creationId xmlns:a16="http://schemas.microsoft.com/office/drawing/2014/main" id="{94257CFB-93ED-8227-9696-946ED94E2843}"/>
              </a:ext>
            </a:extLst>
          </p:cNvPr>
          <p:cNvPicPr>
            <a:picLocks noChangeAspect="1"/>
          </p:cNvPicPr>
          <p:nvPr/>
        </p:nvPicPr>
        <p:blipFill>
          <a:blip r:embed="rId3"/>
          <a:srcRect/>
          <a:stretch/>
        </p:blipFill>
        <p:spPr>
          <a:xfrm>
            <a:off x="7080021" y="1280437"/>
            <a:ext cx="5803900" cy="4406900"/>
          </a:xfrm>
          <a:prstGeom prst="rect">
            <a:avLst/>
          </a:prstGeom>
        </p:spPr>
      </p:pic>
      <p:pic>
        <p:nvPicPr>
          <p:cNvPr id="4" name="Graphic 3">
            <a:extLst>
              <a:ext uri="{FF2B5EF4-FFF2-40B4-BE49-F238E27FC236}">
                <a16:creationId xmlns:a16="http://schemas.microsoft.com/office/drawing/2014/main" id="{E9A7B6B0-DB81-0EB4-C454-994298672E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0749724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6515D-10C9-A2DB-7B20-27A55D4BDF79}"/>
              </a:ext>
            </a:extLst>
          </p:cNvPr>
          <p:cNvPicPr>
            <a:picLocks noChangeAspect="1"/>
          </p:cNvPicPr>
          <p:nvPr/>
        </p:nvPicPr>
        <p:blipFill>
          <a:blip r:embed="rId3"/>
          <a:srcRect t="23957"/>
          <a:stretch>
            <a:fillRect/>
          </a:stretch>
        </p:blipFill>
        <p:spPr>
          <a:xfrm>
            <a:off x="1" y="1603332"/>
            <a:ext cx="12297102" cy="5244728"/>
          </a:xfrm>
          <a:prstGeom prst="rect">
            <a:avLst/>
          </a:prstGeom>
        </p:spPr>
      </p:pic>
      <p:sp>
        <p:nvSpPr>
          <p:cNvPr id="11" name="TextBox 10">
            <a:extLst>
              <a:ext uri="{FF2B5EF4-FFF2-40B4-BE49-F238E27FC236}">
                <a16:creationId xmlns:a16="http://schemas.microsoft.com/office/drawing/2014/main" id="{FA000519-7A66-721B-52E4-6B64D224EDFF}"/>
              </a:ext>
            </a:extLst>
          </p:cNvPr>
          <p:cNvSpPr txBox="1"/>
          <p:nvPr/>
        </p:nvSpPr>
        <p:spPr>
          <a:xfrm>
            <a:off x="854116" y="3544948"/>
            <a:ext cx="6193070" cy="2162259"/>
          </a:xfrm>
          <a:prstGeom prst="rect">
            <a:avLst/>
          </a:prstGeom>
          <a:noFill/>
        </p:spPr>
        <p:txBody>
          <a:bodyPr wrap="square" rtlCol="0">
            <a:spAutoFit/>
          </a:bodyPr>
          <a:lstStyle/>
          <a:p>
            <a:pPr>
              <a:lnSpc>
                <a:spcPts val="8000"/>
              </a:lnSpc>
            </a:pPr>
            <a:r>
              <a:rPr lang="en-US" sz="9600" b="1" dirty="0">
                <a:solidFill>
                  <a:srgbClr val="FFFFFF">
                    <a:alpha val="90000"/>
                  </a:srgbClr>
                </a:solidFill>
                <a:latin typeface="Proxima Nova Extrabold" panose="02000506030000020004" pitchFamily="2" charset="0"/>
              </a:rPr>
              <a:t>Impact</a:t>
            </a:r>
            <a:br>
              <a:rPr lang="en-US" sz="9600" b="1" dirty="0">
                <a:solidFill>
                  <a:srgbClr val="FFFFFF">
                    <a:alpha val="90000"/>
                  </a:srgbClr>
                </a:solidFill>
                <a:latin typeface="Proxima Nova Extrabold" panose="02000506030000020004" pitchFamily="2" charset="0"/>
              </a:rPr>
            </a:br>
            <a:r>
              <a:rPr lang="en-US" sz="9600" b="1" dirty="0">
                <a:solidFill>
                  <a:srgbClr val="FFFFFF">
                    <a:alpha val="90000"/>
                  </a:srgbClr>
                </a:solidFill>
                <a:latin typeface="Proxima Nova Extrabold" panose="02000506030000020004" pitchFamily="2" charset="0"/>
              </a:rPr>
              <a:t>Report</a:t>
            </a:r>
          </a:p>
        </p:txBody>
      </p:sp>
      <p:sp>
        <p:nvSpPr>
          <p:cNvPr id="12" name="TextBox 11">
            <a:extLst>
              <a:ext uri="{FF2B5EF4-FFF2-40B4-BE49-F238E27FC236}">
                <a16:creationId xmlns:a16="http://schemas.microsoft.com/office/drawing/2014/main" id="{AB7A3BAD-70F2-CE4D-E155-6DC4DE5C71D4}"/>
              </a:ext>
            </a:extLst>
          </p:cNvPr>
          <p:cNvSpPr txBox="1"/>
          <p:nvPr/>
        </p:nvSpPr>
        <p:spPr>
          <a:xfrm>
            <a:off x="1019175" y="2652758"/>
            <a:ext cx="5614957" cy="605294"/>
          </a:xfrm>
          <a:prstGeom prst="rect">
            <a:avLst/>
          </a:prstGeom>
          <a:noFill/>
        </p:spPr>
        <p:txBody>
          <a:bodyPr wrap="square" rtlCol="0">
            <a:spAutoFit/>
          </a:bodyPr>
          <a:lstStyle/>
          <a:p>
            <a:pPr>
              <a:lnSpc>
                <a:spcPts val="4000"/>
              </a:lnSpc>
            </a:pPr>
            <a:r>
              <a:rPr lang="en-US" sz="4000" dirty="0">
                <a:solidFill>
                  <a:srgbClr val="FFFFFF">
                    <a:alpha val="85000"/>
                  </a:srgbClr>
                </a:solidFill>
                <a:latin typeface="Proxima Nova Black" panose="02000506030000020004" pitchFamily="2" charset="77"/>
              </a:rPr>
              <a:t>2025</a:t>
            </a:r>
          </a:p>
        </p:txBody>
      </p:sp>
      <p:pic>
        <p:nvPicPr>
          <p:cNvPr id="2" name="Graphic 1">
            <a:extLst>
              <a:ext uri="{FF2B5EF4-FFF2-40B4-BE49-F238E27FC236}">
                <a16:creationId xmlns:a16="http://schemas.microsoft.com/office/drawing/2014/main" id="{64B2B3EF-9DEB-09AA-33F4-CD277B16C0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2562"/>
            <a:ext cx="3967546" cy="2902187"/>
          </a:xfrm>
          <a:prstGeom prst="rect">
            <a:avLst/>
          </a:prstGeom>
        </p:spPr>
      </p:pic>
    </p:spTree>
    <p:extLst>
      <p:ext uri="{BB962C8B-B14F-4D97-AF65-F5344CB8AC3E}">
        <p14:creationId xmlns:p14="http://schemas.microsoft.com/office/powerpoint/2010/main" val="6828326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A262AB-E8B9-E2F3-67B8-799B890C003F}"/>
              </a:ext>
            </a:extLst>
          </p:cNvPr>
          <p:cNvGrpSpPr/>
          <p:nvPr/>
        </p:nvGrpSpPr>
        <p:grpSpPr>
          <a:xfrm>
            <a:off x="908776" y="3089629"/>
            <a:ext cx="6272744" cy="835708"/>
            <a:chOff x="908776" y="5367819"/>
            <a:chExt cx="6272744" cy="835708"/>
          </a:xfrm>
        </p:grpSpPr>
        <p:sp>
          <p:nvSpPr>
            <p:cNvPr id="4" name="TextBox 3">
              <a:extLst>
                <a:ext uri="{FF2B5EF4-FFF2-40B4-BE49-F238E27FC236}">
                  <a16:creationId xmlns:a16="http://schemas.microsoft.com/office/drawing/2014/main" id="{E7DBCF93-8094-3C65-77D8-726A0096585F}"/>
                </a:ext>
              </a:extLst>
            </p:cNvPr>
            <p:cNvSpPr txBox="1"/>
            <p:nvPr/>
          </p:nvSpPr>
          <p:spPr>
            <a:xfrm>
              <a:off x="908776" y="5372530"/>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FILM</a:t>
              </a:r>
            </a:p>
          </p:txBody>
        </p:sp>
        <p:sp>
          <p:nvSpPr>
            <p:cNvPr id="3" name="TextBox 2">
              <a:extLst>
                <a:ext uri="{FF2B5EF4-FFF2-40B4-BE49-F238E27FC236}">
                  <a16:creationId xmlns:a16="http://schemas.microsoft.com/office/drawing/2014/main" id="{D414C07A-1D4C-55A9-F877-B544F7AACF51}"/>
                </a:ext>
              </a:extLst>
            </p:cNvPr>
            <p:cNvSpPr txBox="1"/>
            <p:nvPr/>
          </p:nvSpPr>
          <p:spPr>
            <a:xfrm>
              <a:off x="2530007" y="5367819"/>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LONDON</a:t>
              </a:r>
            </a:p>
          </p:txBody>
        </p:sp>
      </p:grpSp>
      <p:pic>
        <p:nvPicPr>
          <p:cNvPr id="27" name="Picture 26">
            <a:extLst>
              <a:ext uri="{FF2B5EF4-FFF2-40B4-BE49-F238E27FC236}">
                <a16:creationId xmlns:a16="http://schemas.microsoft.com/office/drawing/2014/main" id="{D92DCABF-E1ED-D17E-DCD3-8A4843E36B5C}"/>
              </a:ext>
            </a:extLst>
          </p:cNvPr>
          <p:cNvPicPr>
            <a:picLocks noChangeAspect="1"/>
          </p:cNvPicPr>
          <p:nvPr/>
        </p:nvPicPr>
        <p:blipFill>
          <a:blip r:embed="rId2"/>
          <a:stretch>
            <a:fillRect/>
          </a:stretch>
        </p:blipFill>
        <p:spPr>
          <a:xfrm>
            <a:off x="1041183" y="1171301"/>
            <a:ext cx="1576757" cy="1740739"/>
          </a:xfrm>
          <a:prstGeom prst="rect">
            <a:avLst/>
          </a:prstGeom>
        </p:spPr>
      </p:pic>
      <p:sp>
        <p:nvSpPr>
          <p:cNvPr id="8" name="44M">
            <a:extLst>
              <a:ext uri="{FF2B5EF4-FFF2-40B4-BE49-F238E27FC236}">
                <a16:creationId xmlns:a16="http://schemas.microsoft.com/office/drawing/2014/main" id="{3EF40924-A61B-3006-4F53-D2AF684AB7A3}"/>
              </a:ext>
            </a:extLst>
          </p:cNvPr>
          <p:cNvSpPr txBox="1"/>
          <p:nvPr/>
        </p:nvSpPr>
        <p:spPr>
          <a:xfrm>
            <a:off x="986386" y="4051975"/>
            <a:ext cx="4918721" cy="2015936"/>
          </a:xfrm>
          <a:prstGeom prst="rect">
            <a:avLst/>
          </a:prstGeom>
          <a:noFill/>
        </p:spPr>
        <p:txBody>
          <a:bodyPr wrap="square" rtlCol="0">
            <a:spAutoFit/>
          </a:bodyPr>
          <a:lstStyle/>
          <a:p>
            <a:pPr>
              <a:spcBef>
                <a:spcPts val="1200"/>
              </a:spcBef>
              <a:spcAft>
                <a:spcPts val="1200"/>
              </a:spcAft>
            </a:pPr>
            <a:r>
              <a:rPr lang="en-US" sz="1500" dirty="0">
                <a:solidFill>
                  <a:schemeClr val="accent1"/>
                </a:solidFill>
                <a:latin typeface="Montserrat" pitchFamily="2" charset="77"/>
              </a:rPr>
              <a:t>In 2025, Film London supported 6 feature films shot entirely in London (a new record). These features generated over $1.1 million in revenue towards the local economy.</a:t>
            </a:r>
          </a:p>
          <a:p>
            <a:pPr>
              <a:spcBef>
                <a:spcPts val="1200"/>
              </a:spcBef>
              <a:spcAft>
                <a:spcPts val="1200"/>
              </a:spcAft>
            </a:pPr>
            <a:r>
              <a:rPr lang="en-US" sz="1500" dirty="0">
                <a:solidFill>
                  <a:schemeClr val="accent1"/>
                </a:solidFill>
                <a:latin typeface="Montserrat" pitchFamily="2" charset="77"/>
              </a:rPr>
              <a:t>Film London supported the production of various other web series, tv series, and short films, including a pilot season for a Bell </a:t>
            </a:r>
            <a:r>
              <a:rPr lang="en-US" sz="1500" dirty="0" err="1">
                <a:solidFill>
                  <a:schemeClr val="accent1"/>
                </a:solidFill>
                <a:latin typeface="Montserrat" pitchFamily="2" charset="77"/>
              </a:rPr>
              <a:t>Fibe</a:t>
            </a:r>
            <a:r>
              <a:rPr lang="en-US" sz="1500" dirty="0">
                <a:solidFill>
                  <a:schemeClr val="accent1"/>
                </a:solidFill>
                <a:latin typeface="Montserrat" pitchFamily="2" charset="77"/>
              </a:rPr>
              <a:t> series.</a:t>
            </a:r>
          </a:p>
        </p:txBody>
      </p:sp>
      <p:grpSp>
        <p:nvGrpSpPr>
          <p:cNvPr id="19" name="Group 18">
            <a:extLst>
              <a:ext uri="{FF2B5EF4-FFF2-40B4-BE49-F238E27FC236}">
                <a16:creationId xmlns:a16="http://schemas.microsoft.com/office/drawing/2014/main" id="{2565422E-4054-337C-616C-4918C04E8E1C}"/>
              </a:ext>
            </a:extLst>
          </p:cNvPr>
          <p:cNvGrpSpPr/>
          <p:nvPr/>
        </p:nvGrpSpPr>
        <p:grpSpPr>
          <a:xfrm>
            <a:off x="6398645" y="1163714"/>
            <a:ext cx="3467598" cy="1212495"/>
            <a:chOff x="6631713" y="653990"/>
            <a:chExt cx="4186712" cy="1463944"/>
          </a:xfrm>
        </p:grpSpPr>
        <p:pic>
          <p:nvPicPr>
            <p:cNvPr id="14" name="Picture 13">
              <a:extLst>
                <a:ext uri="{FF2B5EF4-FFF2-40B4-BE49-F238E27FC236}">
                  <a16:creationId xmlns:a16="http://schemas.microsoft.com/office/drawing/2014/main" id="{367C5D79-0B19-31FF-323E-CF6A2402F61B}"/>
                </a:ext>
              </a:extLst>
            </p:cNvPr>
            <p:cNvPicPr>
              <a:picLocks noChangeAspect="1"/>
            </p:cNvPicPr>
            <p:nvPr/>
          </p:nvPicPr>
          <p:blipFill>
            <a:blip r:embed="rId3"/>
            <a:stretch>
              <a:fillRect/>
            </a:stretch>
          </p:blipFill>
          <p:spPr>
            <a:xfrm>
              <a:off x="6685161" y="676914"/>
              <a:ext cx="905713" cy="342289"/>
            </a:xfrm>
            <a:prstGeom prst="rect">
              <a:avLst/>
            </a:prstGeom>
          </p:spPr>
        </p:pic>
        <p:pic>
          <p:nvPicPr>
            <p:cNvPr id="15" name="Picture 14">
              <a:extLst>
                <a:ext uri="{FF2B5EF4-FFF2-40B4-BE49-F238E27FC236}">
                  <a16:creationId xmlns:a16="http://schemas.microsoft.com/office/drawing/2014/main" id="{346B99DA-7026-EED9-5DDF-99CC9011F5B4}"/>
                </a:ext>
              </a:extLst>
            </p:cNvPr>
            <p:cNvPicPr>
              <a:picLocks noChangeAspect="1"/>
            </p:cNvPicPr>
            <p:nvPr/>
          </p:nvPicPr>
          <p:blipFill>
            <a:blip r:embed="rId4"/>
            <a:stretch>
              <a:fillRect/>
            </a:stretch>
          </p:blipFill>
          <p:spPr>
            <a:xfrm>
              <a:off x="8813439" y="653990"/>
              <a:ext cx="2004986" cy="435368"/>
            </a:xfrm>
            <a:prstGeom prst="rect">
              <a:avLst/>
            </a:prstGeom>
          </p:spPr>
        </p:pic>
        <p:pic>
          <p:nvPicPr>
            <p:cNvPr id="17" name="Picture 16">
              <a:extLst>
                <a:ext uri="{FF2B5EF4-FFF2-40B4-BE49-F238E27FC236}">
                  <a16:creationId xmlns:a16="http://schemas.microsoft.com/office/drawing/2014/main" id="{8F0B06D0-FD53-BE18-66E1-351E27BCC9D5}"/>
                </a:ext>
              </a:extLst>
            </p:cNvPr>
            <p:cNvPicPr>
              <a:picLocks noChangeAspect="1"/>
            </p:cNvPicPr>
            <p:nvPr/>
          </p:nvPicPr>
          <p:blipFill>
            <a:blip r:embed="rId5"/>
            <a:stretch>
              <a:fillRect/>
            </a:stretch>
          </p:blipFill>
          <p:spPr>
            <a:xfrm>
              <a:off x="8895182" y="1584251"/>
              <a:ext cx="1841500" cy="533683"/>
            </a:xfrm>
            <a:prstGeom prst="rect">
              <a:avLst/>
            </a:prstGeom>
          </p:spPr>
        </p:pic>
        <p:pic>
          <p:nvPicPr>
            <p:cNvPr id="18" name="Picture 17">
              <a:extLst>
                <a:ext uri="{FF2B5EF4-FFF2-40B4-BE49-F238E27FC236}">
                  <a16:creationId xmlns:a16="http://schemas.microsoft.com/office/drawing/2014/main" id="{F537F8BB-E109-76E4-0065-882743F0DD30}"/>
                </a:ext>
              </a:extLst>
            </p:cNvPr>
            <p:cNvPicPr>
              <a:picLocks noChangeAspect="1"/>
            </p:cNvPicPr>
            <p:nvPr/>
          </p:nvPicPr>
          <p:blipFill>
            <a:blip r:embed="rId6"/>
            <a:stretch>
              <a:fillRect/>
            </a:stretch>
          </p:blipFill>
          <p:spPr>
            <a:xfrm>
              <a:off x="6631713" y="1698692"/>
              <a:ext cx="1625600" cy="304800"/>
            </a:xfrm>
            <a:prstGeom prst="rect">
              <a:avLst/>
            </a:prstGeom>
          </p:spPr>
        </p:pic>
      </p:grpSp>
      <p:pic>
        <p:nvPicPr>
          <p:cNvPr id="20" name="Picture 19" descr="A red and black logo&#10;&#10;Description automatically generated">
            <a:extLst>
              <a:ext uri="{FF2B5EF4-FFF2-40B4-BE49-F238E27FC236}">
                <a16:creationId xmlns:a16="http://schemas.microsoft.com/office/drawing/2014/main" id="{671628DE-4D13-673C-7D14-F945E94D38CE}"/>
              </a:ext>
            </a:extLst>
          </p:cNvPr>
          <p:cNvPicPr>
            <a:picLocks noChangeAspect="1"/>
          </p:cNvPicPr>
          <p:nvPr/>
        </p:nvPicPr>
        <p:blipFill>
          <a:blip r:embed="rId7"/>
          <a:stretch>
            <a:fillRect/>
          </a:stretch>
        </p:blipFill>
        <p:spPr>
          <a:xfrm>
            <a:off x="10444594" y="1207556"/>
            <a:ext cx="1208445" cy="316882"/>
          </a:xfrm>
          <a:prstGeom prst="rect">
            <a:avLst/>
          </a:prstGeom>
        </p:spPr>
      </p:pic>
      <p:sp>
        <p:nvSpPr>
          <p:cNvPr id="29" name="TextBox 28">
            <a:extLst>
              <a:ext uri="{FF2B5EF4-FFF2-40B4-BE49-F238E27FC236}">
                <a16:creationId xmlns:a16="http://schemas.microsoft.com/office/drawing/2014/main" id="{7F6527C3-6FF7-2F50-EE29-1EC495FBC16C}"/>
              </a:ext>
            </a:extLst>
          </p:cNvPr>
          <p:cNvSpPr txBox="1"/>
          <p:nvPr/>
        </p:nvSpPr>
        <p:spPr>
          <a:xfrm>
            <a:off x="6398646" y="2819798"/>
            <a:ext cx="5254394" cy="3323987"/>
          </a:xfrm>
          <a:prstGeom prst="rect">
            <a:avLst/>
          </a:prstGeom>
          <a:noFill/>
        </p:spPr>
        <p:txBody>
          <a:bodyPr wrap="square" rtlCol="0">
            <a:spAutoFit/>
          </a:bodyPr>
          <a:lstStyle/>
          <a:p>
            <a:pPr>
              <a:spcBef>
                <a:spcPts val="1200"/>
              </a:spcBef>
              <a:spcAft>
                <a:spcPts val="1200"/>
              </a:spcAft>
            </a:pPr>
            <a:r>
              <a:rPr lang="en-US" sz="1500" dirty="0">
                <a:solidFill>
                  <a:schemeClr val="accent1"/>
                </a:solidFill>
                <a:latin typeface="Montserrat" pitchFamily="2" charset="77"/>
              </a:rPr>
              <a:t>In partnership with Tourism London, 2026 will see the continuation of the London Film Incentive Program, designed to increase the number of productions filmed in London. London is the first city in Ontario to start an initiative like this.   </a:t>
            </a:r>
          </a:p>
          <a:p>
            <a:pPr>
              <a:spcBef>
                <a:spcPts val="1200"/>
              </a:spcBef>
              <a:spcAft>
                <a:spcPts val="1200"/>
              </a:spcAft>
            </a:pPr>
            <a:r>
              <a:rPr lang="en-US" sz="1500" dirty="0">
                <a:solidFill>
                  <a:schemeClr val="accent1"/>
                </a:solidFill>
                <a:latin typeface="Montserrat" pitchFamily="2" charset="77"/>
              </a:rPr>
              <a:t>Film productions accounted for $200,000 in hotel stays. </a:t>
            </a:r>
          </a:p>
          <a:p>
            <a:pPr>
              <a:spcBef>
                <a:spcPts val="1200"/>
              </a:spcBef>
              <a:spcAft>
                <a:spcPts val="1200"/>
              </a:spcAft>
            </a:pPr>
            <a:r>
              <a:rPr lang="en-US" sz="1500" dirty="0">
                <a:solidFill>
                  <a:schemeClr val="accent1"/>
                </a:solidFill>
                <a:latin typeface="Montserrat" pitchFamily="2" charset="77"/>
              </a:rPr>
              <a:t>Film London created a new online database, with more robust features for talent acquisition.</a:t>
            </a:r>
          </a:p>
          <a:p>
            <a:pPr>
              <a:spcBef>
                <a:spcPts val="1200"/>
              </a:spcBef>
              <a:spcAft>
                <a:spcPts val="1200"/>
              </a:spcAft>
            </a:pPr>
            <a:r>
              <a:rPr lang="en-US" sz="1500" dirty="0">
                <a:solidFill>
                  <a:schemeClr val="accent1"/>
                </a:solidFill>
                <a:latin typeface="Montserrat" pitchFamily="2" charset="77"/>
              </a:rPr>
              <a:t>Created 240 jobs, including Fanshawe &amp; UWO grads</a:t>
            </a:r>
            <a:endParaRPr lang="en-US" sz="1500" dirty="0">
              <a:latin typeface="Montserrat" pitchFamily="2" charset="77"/>
            </a:endParaRPr>
          </a:p>
        </p:txBody>
      </p:sp>
      <p:pic>
        <p:nvPicPr>
          <p:cNvPr id="2" name="Picture 4">
            <a:extLst>
              <a:ext uri="{FF2B5EF4-FFF2-40B4-BE49-F238E27FC236}">
                <a16:creationId xmlns:a16="http://schemas.microsoft.com/office/drawing/2014/main" id="{5DD4CA24-CF4C-1CE7-4646-66C1F9967E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3" b="89809" l="3833" r="93750">
                        <a14:foregroundMark x1="93750" y1="41561" x2="93750" y2="41561"/>
                        <a14:foregroundMark x1="62750" y1="39809" x2="62750" y2="39809"/>
                        <a14:foregroundMark x1="49583" y1="37739" x2="49583" y2="37739"/>
                        <a14:foregroundMark x1="28417" y1="31688" x2="28417" y2="31688"/>
                        <a14:foregroundMark x1="22083" y1="49045" x2="22083" y2="49045"/>
                        <a14:foregroundMark x1="21667" y1="36783" x2="21667" y2="36783"/>
                        <a14:foregroundMark x1="21250" y1="24522" x2="21250" y2="24522"/>
                        <a14:foregroundMark x1="14167" y1="37739" x2="14167" y2="37739"/>
                        <a14:foregroundMark x1="3833" y1="34554" x2="3833" y2="34554"/>
                        <a14:foregroundMark x1="43667" y1="57484" x2="43667" y2="57484"/>
                        <a14:foregroundMark x1="48167" y1="57325" x2="48167" y2="57325"/>
                        <a14:foregroundMark x1="53667" y1="57962" x2="53667" y2="57962"/>
                        <a14:foregroundMark x1="54583" y1="57006" x2="54583" y2="57006"/>
                        <a14:foregroundMark x1="22833" y1="68790" x2="22833" y2="68790"/>
                        <a14:foregroundMark x1="27333" y1="67994" x2="27333" y2="67994"/>
                        <a14:foregroundMark x1="29000" y1="70223" x2="29000" y2="70223"/>
                        <a14:foregroundMark x1="30583" y1="73567" x2="30583" y2="73567"/>
                        <a14:foregroundMark x1="33667" y1="66561" x2="33667" y2="66561"/>
                        <a14:foregroundMark x1="36583" y1="70064" x2="36583" y2="70064"/>
                        <a14:foregroundMark x1="40917" y1="70701" x2="40917" y2="70701"/>
                        <a14:foregroundMark x1="46833" y1="66242" x2="46833" y2="66242"/>
                        <a14:foregroundMark x1="52333" y1="71815" x2="52333" y2="71815"/>
                        <a14:foregroundMark x1="54333" y1="70382" x2="54333" y2="70382"/>
                        <a14:foregroundMark x1="56250" y1="66561" x2="56250" y2="66561"/>
                        <a14:foregroundMark x1="59667" y1="73726" x2="59667" y2="73726"/>
                        <a14:foregroundMark x1="57917" y1="70382" x2="57917" y2="70382"/>
                        <a14:foregroundMark x1="61333" y1="66401" x2="61333" y2="66401"/>
                        <a14:foregroundMark x1="65083" y1="66401" x2="65083" y2="66401"/>
                        <a14:foregroundMark x1="63000" y1="70701" x2="63000" y2="70701"/>
                        <a14:foregroundMark x1="66833" y1="66242" x2="66833" y2="66242"/>
                        <a14:foregroundMark x1="71417" y1="66561" x2="71417" y2="66561"/>
                        <a14:foregroundMark x1="74667" y1="73726" x2="74667" y2="73726"/>
                        <a14:foregroundMark x1="73250" y1="70701" x2="73250" y2="70701"/>
                        <a14:foregroundMark x1="77667" y1="66401" x2="77667" y2="66401"/>
                      </a14:backgroundRemoval>
                    </a14:imgEffect>
                  </a14:imgLayer>
                </a14:imgProps>
              </a:ext>
              <a:ext uri="{28A0092B-C50C-407E-A947-70E740481C1C}">
                <a14:useLocalDpi xmlns:a14="http://schemas.microsoft.com/office/drawing/2010/main" val="0"/>
              </a:ext>
            </a:extLst>
          </a:blip>
          <a:srcRect/>
          <a:stretch>
            <a:fillRect/>
          </a:stretch>
        </p:blipFill>
        <p:spPr bwMode="auto">
          <a:xfrm>
            <a:off x="10204721" y="1793074"/>
            <a:ext cx="1448318" cy="75795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7EE87A7E-7108-F7D1-8D92-043E24629A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760914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F0E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65C16-9F69-84BF-AD17-207750520435}"/>
              </a:ext>
            </a:extLst>
          </p:cNvPr>
          <p:cNvPicPr>
            <a:picLocks noChangeAspect="1"/>
          </p:cNvPicPr>
          <p:nvPr/>
        </p:nvPicPr>
        <p:blipFill>
          <a:blip r:embed="rId2"/>
          <a:srcRect l="3198" r="32074"/>
          <a:stretch>
            <a:fillRect/>
          </a:stretch>
        </p:blipFill>
        <p:spPr>
          <a:xfrm>
            <a:off x="-1" y="1"/>
            <a:ext cx="5426637" cy="3811980"/>
          </a:xfrm>
          <a:prstGeom prst="rect">
            <a:avLst/>
          </a:prstGeom>
        </p:spPr>
      </p:pic>
      <p:pic>
        <p:nvPicPr>
          <p:cNvPr id="44" name="Picture 43">
            <a:extLst>
              <a:ext uri="{FF2B5EF4-FFF2-40B4-BE49-F238E27FC236}">
                <a16:creationId xmlns:a16="http://schemas.microsoft.com/office/drawing/2014/main" id="{68A45E65-60B8-7513-C0D3-19C181387DF5}"/>
              </a:ext>
            </a:extLst>
          </p:cNvPr>
          <p:cNvPicPr>
            <a:picLocks noChangeAspect="1"/>
          </p:cNvPicPr>
          <p:nvPr/>
        </p:nvPicPr>
        <p:blipFill>
          <a:blip r:embed="rId3"/>
          <a:stretch>
            <a:fillRect/>
          </a:stretch>
        </p:blipFill>
        <p:spPr>
          <a:xfrm>
            <a:off x="241300" y="102591"/>
            <a:ext cx="1981199" cy="1981199"/>
          </a:xfrm>
          <a:prstGeom prst="rect">
            <a:avLst/>
          </a:prstGeom>
        </p:spPr>
      </p:pic>
      <p:pic>
        <p:nvPicPr>
          <p:cNvPr id="4" name="Picture 3" descr="A group of people in a room&#10;&#10;AI-generated content may be incorrect.">
            <a:extLst>
              <a:ext uri="{FF2B5EF4-FFF2-40B4-BE49-F238E27FC236}">
                <a16:creationId xmlns:a16="http://schemas.microsoft.com/office/drawing/2014/main" id="{7238BBB6-D9A4-62B4-6A92-A2FC4EFFEFB5}"/>
              </a:ext>
            </a:extLst>
          </p:cNvPr>
          <p:cNvPicPr>
            <a:picLocks noChangeAspect="1"/>
          </p:cNvPicPr>
          <p:nvPr/>
        </p:nvPicPr>
        <p:blipFill>
          <a:blip r:embed="rId4"/>
          <a:srcRect l="-561" t="18047" r="21401" b="22003"/>
          <a:stretch>
            <a:fillRect/>
          </a:stretch>
        </p:blipFill>
        <p:spPr>
          <a:xfrm>
            <a:off x="5480736" y="0"/>
            <a:ext cx="6711264" cy="3811980"/>
          </a:xfrm>
          <a:prstGeom prst="rect">
            <a:avLst/>
          </a:prstGeom>
        </p:spPr>
      </p:pic>
      <p:pic>
        <p:nvPicPr>
          <p:cNvPr id="7" name="Picture 6" descr="A group of people standing in a room with a camera&#10;&#10;AI-generated content may be incorrect.">
            <a:extLst>
              <a:ext uri="{FF2B5EF4-FFF2-40B4-BE49-F238E27FC236}">
                <a16:creationId xmlns:a16="http://schemas.microsoft.com/office/drawing/2014/main" id="{58CE6758-EEB4-1612-98FB-720A57A68E29}"/>
              </a:ext>
            </a:extLst>
          </p:cNvPr>
          <p:cNvPicPr>
            <a:picLocks noChangeAspect="1"/>
          </p:cNvPicPr>
          <p:nvPr/>
        </p:nvPicPr>
        <p:blipFill>
          <a:blip r:embed="rId5"/>
          <a:srcRect l="15228" t="24540" r="17488" b="38889"/>
          <a:stretch>
            <a:fillRect/>
          </a:stretch>
        </p:blipFill>
        <p:spPr>
          <a:xfrm>
            <a:off x="-1" y="3906982"/>
            <a:ext cx="7239001" cy="2951018"/>
          </a:xfrm>
          <a:prstGeom prst="rect">
            <a:avLst/>
          </a:prstGeom>
        </p:spPr>
      </p:pic>
      <p:pic>
        <p:nvPicPr>
          <p:cNvPr id="9" name="Picture 8" descr="A person with curly hair smiling&#10;&#10;AI-generated content may be incorrect.">
            <a:extLst>
              <a:ext uri="{FF2B5EF4-FFF2-40B4-BE49-F238E27FC236}">
                <a16:creationId xmlns:a16="http://schemas.microsoft.com/office/drawing/2014/main" id="{D3A896AF-B4FB-32B9-7025-2E1A5BA99628}"/>
              </a:ext>
            </a:extLst>
          </p:cNvPr>
          <p:cNvPicPr>
            <a:picLocks noChangeAspect="1"/>
          </p:cNvPicPr>
          <p:nvPr/>
        </p:nvPicPr>
        <p:blipFill>
          <a:blip r:embed="rId6"/>
          <a:srcRect l="-16765" r="-1309" b="2"/>
          <a:stretch>
            <a:fillRect/>
          </a:stretch>
        </p:blipFill>
        <p:spPr>
          <a:xfrm>
            <a:off x="6528238" y="3906982"/>
            <a:ext cx="5727262" cy="2951018"/>
          </a:xfrm>
          <a:prstGeom prst="rect">
            <a:avLst/>
          </a:prstGeom>
        </p:spPr>
      </p:pic>
    </p:spTree>
    <p:extLst>
      <p:ext uri="{BB962C8B-B14F-4D97-AF65-F5344CB8AC3E}">
        <p14:creationId xmlns:p14="http://schemas.microsoft.com/office/powerpoint/2010/main" val="9922306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397E84-3D2B-68D8-3284-CADA665B6E17}"/>
              </a:ext>
            </a:extLst>
          </p:cNvPr>
          <p:cNvSpPr/>
          <p:nvPr/>
        </p:nvSpPr>
        <p:spPr>
          <a:xfrm>
            <a:off x="0" y="0"/>
            <a:ext cx="12192000" cy="4760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5F5EB-3552-D9ED-7B07-897D1C286DBF}"/>
              </a:ext>
            </a:extLst>
          </p:cNvPr>
          <p:cNvSpPr>
            <a:spLocks noGrp="1"/>
          </p:cNvSpPr>
          <p:nvPr>
            <p:ph type="title"/>
          </p:nvPr>
        </p:nvSpPr>
        <p:spPr>
          <a:xfrm>
            <a:off x="942375" y="5202173"/>
            <a:ext cx="10515600" cy="1325563"/>
          </a:xfrm>
        </p:spPr>
        <p:txBody>
          <a:bodyPr/>
          <a:lstStyle/>
          <a:p>
            <a:pPr>
              <a:lnSpc>
                <a:spcPts val="3600"/>
              </a:lnSpc>
            </a:pPr>
            <a:r>
              <a:rPr lang="en-US" b="1" dirty="0">
                <a:solidFill>
                  <a:schemeClr val="accent1"/>
                </a:solidFill>
                <a:latin typeface="Montserrat" pitchFamily="2" charset="77"/>
              </a:rPr>
              <a:t>EVENTS</a:t>
            </a:r>
          </a:p>
        </p:txBody>
      </p:sp>
      <p:sp>
        <p:nvSpPr>
          <p:cNvPr id="30" name="Rectangle 29">
            <a:extLst>
              <a:ext uri="{FF2B5EF4-FFF2-40B4-BE49-F238E27FC236}">
                <a16:creationId xmlns:a16="http://schemas.microsoft.com/office/drawing/2014/main" id="{542F2C15-726F-A9A3-B0AE-4D041E373B7D}"/>
              </a:ext>
            </a:extLst>
          </p:cNvPr>
          <p:cNvSpPr/>
          <p:nvPr/>
        </p:nvSpPr>
        <p:spPr>
          <a:xfrm>
            <a:off x="0" y="-3257"/>
            <a:ext cx="12192000" cy="532465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AD65BD6-16C6-0BF5-B52A-816ED28B9C86}"/>
              </a:ext>
            </a:extLst>
          </p:cNvPr>
          <p:cNvSpPr txBox="1"/>
          <p:nvPr/>
        </p:nvSpPr>
        <p:spPr>
          <a:xfrm>
            <a:off x="299584" y="2069409"/>
            <a:ext cx="2389548" cy="553998"/>
          </a:xfrm>
          <a:prstGeom prst="rect">
            <a:avLst/>
          </a:prstGeom>
          <a:noFill/>
        </p:spPr>
        <p:txBody>
          <a:bodyPr wrap="square" rtlCol="0">
            <a:spAutoFit/>
          </a:bodyPr>
          <a:lstStyle/>
          <a:p>
            <a:pPr>
              <a:lnSpc>
                <a:spcPts val="1800"/>
              </a:lnSpc>
            </a:pPr>
            <a:r>
              <a:rPr lang="en-US" sz="1600" b="1" dirty="0">
                <a:latin typeface="Montserrat" pitchFamily="2" charset="77"/>
              </a:rPr>
              <a:t>MANUFACTURING</a:t>
            </a:r>
            <a:br>
              <a:rPr lang="en-US" sz="1600" b="1" dirty="0">
                <a:latin typeface="Montserrat" pitchFamily="2" charset="77"/>
              </a:rPr>
            </a:br>
            <a:r>
              <a:rPr lang="en-US" sz="1600" b="1" dirty="0">
                <a:latin typeface="Montserrat" pitchFamily="2" charset="77"/>
              </a:rPr>
              <a:t>MATTERS</a:t>
            </a:r>
          </a:p>
        </p:txBody>
      </p:sp>
      <p:sp>
        <p:nvSpPr>
          <p:cNvPr id="13" name="TextBox 12">
            <a:extLst>
              <a:ext uri="{FF2B5EF4-FFF2-40B4-BE49-F238E27FC236}">
                <a16:creationId xmlns:a16="http://schemas.microsoft.com/office/drawing/2014/main" id="{E58AF29C-E59C-3448-A5B2-567F2BB60C0F}"/>
              </a:ext>
            </a:extLst>
          </p:cNvPr>
          <p:cNvSpPr txBox="1"/>
          <p:nvPr/>
        </p:nvSpPr>
        <p:spPr>
          <a:xfrm>
            <a:off x="299584" y="2669106"/>
            <a:ext cx="2126151" cy="1858586"/>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In partnership with London Region Manufacturing Council. A half day conference for manufacturers and service providers. Delegates discuss industry status and trends with peer-to-peer networking, workshops and talks from industry leaders. </a:t>
            </a:r>
            <a:endParaRPr lang="en-US" sz="1050" kern="0" dirty="0">
              <a:latin typeface="Montserrat" pitchFamily="2" charset="77"/>
            </a:endParaRPr>
          </a:p>
        </p:txBody>
      </p:sp>
      <p:sp>
        <p:nvSpPr>
          <p:cNvPr id="33" name="TextBox 32">
            <a:extLst>
              <a:ext uri="{FF2B5EF4-FFF2-40B4-BE49-F238E27FC236}">
                <a16:creationId xmlns:a16="http://schemas.microsoft.com/office/drawing/2014/main" id="{3359BF2A-201C-8C33-099C-329441F74FFF}"/>
              </a:ext>
            </a:extLst>
          </p:cNvPr>
          <p:cNvSpPr txBox="1"/>
          <p:nvPr/>
        </p:nvSpPr>
        <p:spPr>
          <a:xfrm>
            <a:off x="2820602" y="2069409"/>
            <a:ext cx="2278283" cy="540661"/>
          </a:xfrm>
          <a:prstGeom prst="rect">
            <a:avLst/>
          </a:prstGeom>
          <a:noFill/>
        </p:spPr>
        <p:txBody>
          <a:bodyPr wrap="square" rtlCol="0">
            <a:spAutoFit/>
          </a:bodyPr>
          <a:lstStyle/>
          <a:p>
            <a:pPr>
              <a:lnSpc>
                <a:spcPts val="1800"/>
              </a:lnSpc>
            </a:pPr>
            <a:r>
              <a:rPr lang="en-US" sz="1400" b="1" dirty="0">
                <a:latin typeface="Montserrat" pitchFamily="2" charset="77"/>
              </a:rPr>
              <a:t>TECH CENTRIC AI AND CYBERSECURITY</a:t>
            </a:r>
          </a:p>
        </p:txBody>
      </p:sp>
      <p:sp>
        <p:nvSpPr>
          <p:cNvPr id="36" name="TextBox 35">
            <a:extLst>
              <a:ext uri="{FF2B5EF4-FFF2-40B4-BE49-F238E27FC236}">
                <a16:creationId xmlns:a16="http://schemas.microsoft.com/office/drawing/2014/main" id="{1FC0257F-8922-ACE4-D04B-1D9FDD047BDC}"/>
              </a:ext>
            </a:extLst>
          </p:cNvPr>
          <p:cNvSpPr txBox="1"/>
          <p:nvPr/>
        </p:nvSpPr>
        <p:spPr>
          <a:xfrm>
            <a:off x="2746862" y="2669106"/>
            <a:ext cx="2212484" cy="1858586"/>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A conference that covers everything from food processing to finance, healthcare to manufacturing, virtually every industry relies on technological advancements to streamline processes, enhance productivity, and unlock opportunities. </a:t>
            </a:r>
            <a:endParaRPr lang="en-US" sz="1050" kern="0" dirty="0">
              <a:latin typeface="Montserrat" pitchFamily="2" charset="77"/>
            </a:endParaRPr>
          </a:p>
        </p:txBody>
      </p:sp>
      <p:sp>
        <p:nvSpPr>
          <p:cNvPr id="3" name="TextBox 2">
            <a:extLst>
              <a:ext uri="{FF2B5EF4-FFF2-40B4-BE49-F238E27FC236}">
                <a16:creationId xmlns:a16="http://schemas.microsoft.com/office/drawing/2014/main" id="{C2E3275E-19AB-7E33-AA8C-F7717A4BF3D2}"/>
              </a:ext>
            </a:extLst>
          </p:cNvPr>
          <p:cNvSpPr txBox="1"/>
          <p:nvPr/>
        </p:nvSpPr>
        <p:spPr>
          <a:xfrm>
            <a:off x="5176728" y="2069409"/>
            <a:ext cx="2389548" cy="564065"/>
          </a:xfrm>
          <a:prstGeom prst="rect">
            <a:avLst/>
          </a:prstGeom>
          <a:noFill/>
        </p:spPr>
        <p:txBody>
          <a:bodyPr wrap="square" rtlCol="0">
            <a:spAutoFit/>
          </a:bodyPr>
          <a:lstStyle/>
          <a:p>
            <a:pPr>
              <a:lnSpc>
                <a:spcPts val="1800"/>
              </a:lnSpc>
            </a:pPr>
            <a:r>
              <a:rPr lang="en-US" sz="1600" b="1" dirty="0">
                <a:latin typeface="Montserrat" pitchFamily="2" charset="77"/>
              </a:rPr>
              <a:t>LONDON AND </a:t>
            </a:r>
            <a:br>
              <a:rPr lang="en-US" sz="1600" b="1" dirty="0">
                <a:latin typeface="Montserrat" pitchFamily="2" charset="77"/>
              </a:rPr>
            </a:br>
            <a:r>
              <a:rPr lang="en-US" sz="1600" b="1" dirty="0">
                <a:latin typeface="Montserrat" pitchFamily="2" charset="77"/>
              </a:rPr>
              <a:t>AREA WORKS</a:t>
            </a:r>
          </a:p>
        </p:txBody>
      </p:sp>
      <p:sp>
        <p:nvSpPr>
          <p:cNvPr id="5" name="TextBox 4">
            <a:extLst>
              <a:ext uri="{FF2B5EF4-FFF2-40B4-BE49-F238E27FC236}">
                <a16:creationId xmlns:a16="http://schemas.microsoft.com/office/drawing/2014/main" id="{E480703A-24A6-21AB-7519-5FA28415F824}"/>
              </a:ext>
            </a:extLst>
          </p:cNvPr>
          <p:cNvSpPr txBox="1"/>
          <p:nvPr/>
        </p:nvSpPr>
        <p:spPr>
          <a:xfrm>
            <a:off x="5065126" y="2669106"/>
            <a:ext cx="2028112" cy="1147622"/>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A community initiative to help employers highlight their open positions through a portal, weekly video series, and bi-annual job fairs.</a:t>
            </a:r>
            <a:endParaRPr lang="en-US" sz="1050" kern="0" dirty="0">
              <a:latin typeface="Montserrat" pitchFamily="2" charset="77"/>
            </a:endParaRPr>
          </a:p>
        </p:txBody>
      </p:sp>
      <p:sp>
        <p:nvSpPr>
          <p:cNvPr id="6" name="TextBox 5">
            <a:extLst>
              <a:ext uri="{FF2B5EF4-FFF2-40B4-BE49-F238E27FC236}">
                <a16:creationId xmlns:a16="http://schemas.microsoft.com/office/drawing/2014/main" id="{BAE190CD-0EFD-20AF-E1CE-C11239D3F6B9}"/>
              </a:ext>
            </a:extLst>
          </p:cNvPr>
          <p:cNvSpPr txBox="1"/>
          <p:nvPr/>
        </p:nvSpPr>
        <p:spPr>
          <a:xfrm>
            <a:off x="7299755" y="2069409"/>
            <a:ext cx="2183577" cy="553998"/>
          </a:xfrm>
          <a:prstGeom prst="rect">
            <a:avLst/>
          </a:prstGeom>
          <a:noFill/>
        </p:spPr>
        <p:txBody>
          <a:bodyPr wrap="square" rtlCol="0">
            <a:spAutoFit/>
          </a:bodyPr>
          <a:lstStyle/>
          <a:p>
            <a:pPr>
              <a:lnSpc>
                <a:spcPts val="1800"/>
              </a:lnSpc>
            </a:pPr>
            <a:r>
              <a:rPr lang="en-US" sz="1600" b="1" dirty="0">
                <a:latin typeface="Montserrat" pitchFamily="2" charset="77"/>
              </a:rPr>
              <a:t>WHERE TO FOCUS FORUM</a:t>
            </a:r>
          </a:p>
        </p:txBody>
      </p:sp>
      <p:sp>
        <p:nvSpPr>
          <p:cNvPr id="7" name="TextBox 6">
            <a:extLst>
              <a:ext uri="{FF2B5EF4-FFF2-40B4-BE49-F238E27FC236}">
                <a16:creationId xmlns:a16="http://schemas.microsoft.com/office/drawing/2014/main" id="{4CAD30B3-451D-7232-5296-D74A06DE71CB}"/>
              </a:ext>
            </a:extLst>
          </p:cNvPr>
          <p:cNvSpPr txBox="1"/>
          <p:nvPr/>
        </p:nvSpPr>
        <p:spPr>
          <a:xfrm>
            <a:off x="7298247" y="2669106"/>
            <a:ext cx="2028113" cy="1503104"/>
          </a:xfrm>
          <a:prstGeom prst="rect">
            <a:avLst/>
          </a:prstGeom>
          <a:noFill/>
        </p:spPr>
        <p:txBody>
          <a:bodyPr wrap="square" rtlCol="0">
            <a:spAutoFit/>
          </a:bodyPr>
          <a:lstStyle/>
          <a:p>
            <a:pPr algn="l" rtl="0">
              <a:lnSpc>
                <a:spcPct val="110000"/>
              </a:lnSpc>
              <a:buSzPts val="3300"/>
            </a:pPr>
            <a:r>
              <a:rPr lang="en-US" sz="1050" dirty="0">
                <a:effectLst/>
                <a:latin typeface="Montserrat" pitchFamily="2" charset="77"/>
                <a:ea typeface="Arial Unicode MS" panose="020B0604020202020204" pitchFamily="34" charset="-128"/>
              </a:rPr>
              <a:t>WTF events are designed to bring founders, funders, and support organizations into the same room to cut through noise, share real insight, and focus on what actually moves businesses forward. </a:t>
            </a:r>
            <a:endParaRPr lang="en-US" sz="1050" kern="0" dirty="0">
              <a:latin typeface="Montserrat" pitchFamily="2" charset="77"/>
            </a:endParaRPr>
          </a:p>
        </p:txBody>
      </p:sp>
      <p:sp>
        <p:nvSpPr>
          <p:cNvPr id="8" name="TextBox 7">
            <a:extLst>
              <a:ext uri="{FF2B5EF4-FFF2-40B4-BE49-F238E27FC236}">
                <a16:creationId xmlns:a16="http://schemas.microsoft.com/office/drawing/2014/main" id="{B4867534-ABB1-4728-C66B-D2F38322C898}"/>
              </a:ext>
            </a:extLst>
          </p:cNvPr>
          <p:cNvSpPr txBox="1"/>
          <p:nvPr/>
        </p:nvSpPr>
        <p:spPr>
          <a:xfrm>
            <a:off x="9565677" y="2069409"/>
            <a:ext cx="2002652" cy="553998"/>
          </a:xfrm>
          <a:prstGeom prst="rect">
            <a:avLst/>
          </a:prstGeom>
          <a:noFill/>
        </p:spPr>
        <p:txBody>
          <a:bodyPr wrap="square" rtlCol="0">
            <a:spAutoFit/>
          </a:bodyPr>
          <a:lstStyle/>
          <a:p>
            <a:pPr>
              <a:lnSpc>
                <a:spcPts val="1800"/>
              </a:lnSpc>
            </a:pPr>
            <a:r>
              <a:rPr lang="en-US" sz="1600" b="1" dirty="0">
                <a:latin typeface="Montserrat" pitchFamily="2" charset="77"/>
              </a:rPr>
              <a:t>LIFE SCIENCES LONDON</a:t>
            </a:r>
          </a:p>
        </p:txBody>
      </p:sp>
      <p:sp>
        <p:nvSpPr>
          <p:cNvPr id="9" name="TextBox 8">
            <a:extLst>
              <a:ext uri="{FF2B5EF4-FFF2-40B4-BE49-F238E27FC236}">
                <a16:creationId xmlns:a16="http://schemas.microsoft.com/office/drawing/2014/main" id="{8B03F615-2E2C-9461-0711-AD4DF54414E9}"/>
              </a:ext>
            </a:extLst>
          </p:cNvPr>
          <p:cNvSpPr txBox="1"/>
          <p:nvPr/>
        </p:nvSpPr>
        <p:spPr>
          <a:xfrm>
            <a:off x="9565678" y="2669106"/>
            <a:ext cx="2326738" cy="2391809"/>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London’s strengths in Life Sciences are based on a foundation of highly regarded Academic and Clinical Research at Western University’s Schulich School of Medicine and Dentistry, Robarts Research Institute, and Lawson Health Research Institutes in partnership with London’s teaching hospitals, St. Joseph’s Health Care and London Health Sciences Centre.</a:t>
            </a:r>
            <a:endParaRPr lang="en-US" sz="1050" kern="0" dirty="0">
              <a:latin typeface="Montserrat" pitchFamily="2" charset="77"/>
            </a:endParaRPr>
          </a:p>
        </p:txBody>
      </p:sp>
      <p:pic>
        <p:nvPicPr>
          <p:cNvPr id="15" name="Picture 14">
            <a:extLst>
              <a:ext uri="{FF2B5EF4-FFF2-40B4-BE49-F238E27FC236}">
                <a16:creationId xmlns:a16="http://schemas.microsoft.com/office/drawing/2014/main" id="{C0DCB5B6-3FDF-7F02-56F1-4847E49853E4}"/>
              </a:ext>
            </a:extLst>
          </p:cNvPr>
          <p:cNvPicPr>
            <a:picLocks noChangeAspect="1"/>
          </p:cNvPicPr>
          <p:nvPr/>
        </p:nvPicPr>
        <p:blipFill>
          <a:blip r:embed="rId2"/>
          <a:stretch>
            <a:fillRect/>
          </a:stretch>
        </p:blipFill>
        <p:spPr>
          <a:xfrm>
            <a:off x="355639" y="985329"/>
            <a:ext cx="1777544" cy="1013200"/>
          </a:xfrm>
          <a:prstGeom prst="rect">
            <a:avLst/>
          </a:prstGeom>
        </p:spPr>
      </p:pic>
      <p:pic>
        <p:nvPicPr>
          <p:cNvPr id="22" name="Picture 21">
            <a:extLst>
              <a:ext uri="{FF2B5EF4-FFF2-40B4-BE49-F238E27FC236}">
                <a16:creationId xmlns:a16="http://schemas.microsoft.com/office/drawing/2014/main" id="{CC65977C-BD89-3041-0B2F-FB63F1CCD281}"/>
              </a:ext>
            </a:extLst>
          </p:cNvPr>
          <p:cNvPicPr>
            <a:picLocks noChangeAspect="1"/>
          </p:cNvPicPr>
          <p:nvPr/>
        </p:nvPicPr>
        <p:blipFill>
          <a:blip r:embed="rId3"/>
          <a:stretch>
            <a:fillRect/>
          </a:stretch>
        </p:blipFill>
        <p:spPr>
          <a:xfrm>
            <a:off x="9943328" y="1221489"/>
            <a:ext cx="1001820" cy="686640"/>
          </a:xfrm>
          <a:prstGeom prst="rect">
            <a:avLst/>
          </a:prstGeom>
        </p:spPr>
      </p:pic>
      <p:pic>
        <p:nvPicPr>
          <p:cNvPr id="24" name="Picture 23">
            <a:extLst>
              <a:ext uri="{FF2B5EF4-FFF2-40B4-BE49-F238E27FC236}">
                <a16:creationId xmlns:a16="http://schemas.microsoft.com/office/drawing/2014/main" id="{60699187-D717-4BEB-0620-E885D8836D4E}"/>
              </a:ext>
            </a:extLst>
          </p:cNvPr>
          <p:cNvPicPr>
            <a:picLocks noChangeAspect="1"/>
          </p:cNvPicPr>
          <p:nvPr/>
        </p:nvPicPr>
        <p:blipFill>
          <a:blip r:embed="rId4"/>
          <a:stretch>
            <a:fillRect/>
          </a:stretch>
        </p:blipFill>
        <p:spPr>
          <a:xfrm>
            <a:off x="7459522" y="1247466"/>
            <a:ext cx="1746010" cy="664743"/>
          </a:xfrm>
          <a:prstGeom prst="rect">
            <a:avLst/>
          </a:prstGeom>
        </p:spPr>
      </p:pic>
      <p:pic>
        <p:nvPicPr>
          <p:cNvPr id="26" name="Picture 25">
            <a:extLst>
              <a:ext uri="{FF2B5EF4-FFF2-40B4-BE49-F238E27FC236}">
                <a16:creationId xmlns:a16="http://schemas.microsoft.com/office/drawing/2014/main" id="{DA392BB8-4DDA-8ACD-EA8B-60BD18ACDA56}"/>
              </a:ext>
            </a:extLst>
          </p:cNvPr>
          <p:cNvPicPr>
            <a:picLocks noChangeAspect="1"/>
          </p:cNvPicPr>
          <p:nvPr/>
        </p:nvPicPr>
        <p:blipFill>
          <a:blip r:embed="rId5"/>
          <a:stretch>
            <a:fillRect/>
          </a:stretch>
        </p:blipFill>
        <p:spPr>
          <a:xfrm>
            <a:off x="2746861" y="1121933"/>
            <a:ext cx="1995708" cy="997854"/>
          </a:xfrm>
          <a:prstGeom prst="rect">
            <a:avLst/>
          </a:prstGeom>
        </p:spPr>
      </p:pic>
      <p:pic>
        <p:nvPicPr>
          <p:cNvPr id="16" name="Picture 15">
            <a:extLst>
              <a:ext uri="{FF2B5EF4-FFF2-40B4-BE49-F238E27FC236}">
                <a16:creationId xmlns:a16="http://schemas.microsoft.com/office/drawing/2014/main" id="{21AC734B-26E7-0817-72F5-5386763F5867}"/>
              </a:ext>
            </a:extLst>
          </p:cNvPr>
          <p:cNvPicPr>
            <a:picLocks noChangeAspect="1"/>
          </p:cNvPicPr>
          <p:nvPr/>
        </p:nvPicPr>
        <p:blipFill>
          <a:blip r:embed="rId6"/>
          <a:srcRect l="12310" t="21423" r="13960" b="12202"/>
          <a:stretch>
            <a:fillRect/>
          </a:stretch>
        </p:blipFill>
        <p:spPr>
          <a:xfrm>
            <a:off x="5021348" y="1311887"/>
            <a:ext cx="2028112" cy="686641"/>
          </a:xfrm>
          <a:prstGeom prst="rect">
            <a:avLst/>
          </a:prstGeom>
        </p:spPr>
      </p:pic>
      <p:pic>
        <p:nvPicPr>
          <p:cNvPr id="11" name="Graphic 10">
            <a:extLst>
              <a:ext uri="{FF2B5EF4-FFF2-40B4-BE49-F238E27FC236}">
                <a16:creationId xmlns:a16="http://schemas.microsoft.com/office/drawing/2014/main" id="{713007F3-0970-8A24-7F68-D14C3C669E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31605995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AFBDE-D0C8-91CF-8EAC-647DA00F60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076672-AB04-D403-4FC5-C8F269BF3EEE}"/>
              </a:ext>
            </a:extLst>
          </p:cNvPr>
          <p:cNvSpPr/>
          <p:nvPr/>
        </p:nvSpPr>
        <p:spPr>
          <a:xfrm>
            <a:off x="0" y="0"/>
            <a:ext cx="12192000" cy="4760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3C5953-319E-B5F5-7E52-D7B1CE890746}"/>
              </a:ext>
            </a:extLst>
          </p:cNvPr>
          <p:cNvSpPr/>
          <p:nvPr/>
        </p:nvSpPr>
        <p:spPr>
          <a:xfrm>
            <a:off x="0" y="6780"/>
            <a:ext cx="12192000" cy="532465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1700C7-2778-BBA2-DD45-94E7231C76E1}"/>
              </a:ext>
            </a:extLst>
          </p:cNvPr>
          <p:cNvSpPr>
            <a:spLocks noGrp="1"/>
          </p:cNvSpPr>
          <p:nvPr>
            <p:ph type="title"/>
          </p:nvPr>
        </p:nvSpPr>
        <p:spPr>
          <a:xfrm>
            <a:off x="942375" y="5202173"/>
            <a:ext cx="10515600" cy="1325563"/>
          </a:xfrm>
        </p:spPr>
        <p:txBody>
          <a:bodyPr/>
          <a:lstStyle/>
          <a:p>
            <a:pPr>
              <a:lnSpc>
                <a:spcPts val="3600"/>
              </a:lnSpc>
            </a:pPr>
            <a:r>
              <a:rPr lang="en-US" b="1" dirty="0">
                <a:solidFill>
                  <a:schemeClr val="accent1"/>
                </a:solidFill>
                <a:latin typeface="Montserrat" pitchFamily="2" charset="77"/>
              </a:rPr>
              <a:t>EVENTS</a:t>
            </a:r>
          </a:p>
        </p:txBody>
      </p:sp>
      <p:sp>
        <p:nvSpPr>
          <p:cNvPr id="12" name="TextBox 11">
            <a:extLst>
              <a:ext uri="{FF2B5EF4-FFF2-40B4-BE49-F238E27FC236}">
                <a16:creationId xmlns:a16="http://schemas.microsoft.com/office/drawing/2014/main" id="{093A294C-1C53-0DE2-622D-D313E2CD417B}"/>
              </a:ext>
            </a:extLst>
          </p:cNvPr>
          <p:cNvSpPr txBox="1"/>
          <p:nvPr/>
        </p:nvSpPr>
        <p:spPr>
          <a:xfrm>
            <a:off x="299584" y="2069409"/>
            <a:ext cx="2389548" cy="323165"/>
          </a:xfrm>
          <a:prstGeom prst="rect">
            <a:avLst/>
          </a:prstGeom>
          <a:noFill/>
        </p:spPr>
        <p:txBody>
          <a:bodyPr wrap="square" rtlCol="0">
            <a:spAutoFit/>
          </a:bodyPr>
          <a:lstStyle/>
          <a:p>
            <a:pPr>
              <a:lnSpc>
                <a:spcPts val="1800"/>
              </a:lnSpc>
            </a:pPr>
            <a:r>
              <a:rPr lang="en-US" sz="1600" b="1" dirty="0">
                <a:latin typeface="Montserrat" pitchFamily="2" charset="77"/>
              </a:rPr>
              <a:t>APP LAUNCH</a:t>
            </a:r>
          </a:p>
        </p:txBody>
      </p:sp>
      <p:sp>
        <p:nvSpPr>
          <p:cNvPr id="13" name="TextBox 12">
            <a:extLst>
              <a:ext uri="{FF2B5EF4-FFF2-40B4-BE49-F238E27FC236}">
                <a16:creationId xmlns:a16="http://schemas.microsoft.com/office/drawing/2014/main" id="{4231B71E-6B9B-CB00-8833-60BE15BCE7FA}"/>
              </a:ext>
            </a:extLst>
          </p:cNvPr>
          <p:cNvSpPr txBox="1"/>
          <p:nvPr/>
        </p:nvSpPr>
        <p:spPr>
          <a:xfrm>
            <a:off x="299584" y="2669106"/>
            <a:ext cx="2126151" cy="2214068"/>
          </a:xfrm>
          <a:prstGeom prst="rect">
            <a:avLst/>
          </a:prstGeom>
          <a:noFill/>
        </p:spPr>
        <p:txBody>
          <a:bodyPr wrap="square" rtlCol="0">
            <a:spAutoFit/>
          </a:bodyPr>
          <a:lstStyle/>
          <a:p>
            <a:pPr algn="l" rtl="0">
              <a:lnSpc>
                <a:spcPct val="110000"/>
              </a:lnSpc>
              <a:buSzPts val="3300"/>
            </a:pPr>
            <a:r>
              <a:rPr lang="en-US" sz="1050" kern="0" dirty="0" err="1">
                <a:latin typeface="Montserrat" pitchFamily="2" charset="77"/>
                <a:ea typeface="Verdana" panose="020B0604030504040204" pitchFamily="34" charset="0"/>
              </a:rPr>
              <a:t>MyLondon</a:t>
            </a:r>
            <a:r>
              <a:rPr lang="en-US" sz="1050" kern="0" dirty="0">
                <a:latin typeface="Montserrat" pitchFamily="2" charset="77"/>
                <a:ea typeface="Verdana" panose="020B0604030504040204" pitchFamily="34" charset="0"/>
              </a:rPr>
              <a:t> app helps newcomers, students, visitors, and residents navigate life in London by bringing jobs, services, and local opportunities into one place. Developed in partnership with Tourism London, Welcome Platform, Western University, and Fanshawe College, it’s a first-of-its-kind platform.</a:t>
            </a:r>
            <a:endParaRPr lang="en-US" sz="1050" kern="0" dirty="0">
              <a:latin typeface="Montserrat" pitchFamily="2" charset="77"/>
            </a:endParaRPr>
          </a:p>
        </p:txBody>
      </p:sp>
      <p:sp>
        <p:nvSpPr>
          <p:cNvPr id="33" name="TextBox 32">
            <a:extLst>
              <a:ext uri="{FF2B5EF4-FFF2-40B4-BE49-F238E27FC236}">
                <a16:creationId xmlns:a16="http://schemas.microsoft.com/office/drawing/2014/main" id="{F002B566-0D41-164A-0E46-B311B6A3C884}"/>
              </a:ext>
            </a:extLst>
          </p:cNvPr>
          <p:cNvSpPr txBox="1"/>
          <p:nvPr/>
        </p:nvSpPr>
        <p:spPr>
          <a:xfrm>
            <a:off x="2610309" y="2069409"/>
            <a:ext cx="2560589" cy="553998"/>
          </a:xfrm>
          <a:prstGeom prst="rect">
            <a:avLst/>
          </a:prstGeom>
          <a:noFill/>
        </p:spPr>
        <p:txBody>
          <a:bodyPr wrap="square" rtlCol="0">
            <a:spAutoFit/>
          </a:bodyPr>
          <a:lstStyle/>
          <a:p>
            <a:pPr>
              <a:lnSpc>
                <a:spcPts val="1800"/>
              </a:lnSpc>
            </a:pPr>
            <a:r>
              <a:rPr lang="en-US" sz="1400" b="1" dirty="0">
                <a:latin typeface="Montserrat" pitchFamily="2" charset="77"/>
              </a:rPr>
              <a:t>SOUTHWEST FOOD</a:t>
            </a:r>
            <a:br>
              <a:rPr lang="en-US" sz="1400" b="1" dirty="0">
                <a:latin typeface="Montserrat" pitchFamily="2" charset="77"/>
              </a:rPr>
            </a:br>
            <a:r>
              <a:rPr lang="en-US" sz="1400" b="1" dirty="0">
                <a:latin typeface="Montserrat" pitchFamily="2" charset="77"/>
              </a:rPr>
              <a:t>INNOVATION SUMMIT</a:t>
            </a:r>
          </a:p>
        </p:txBody>
      </p:sp>
      <p:sp>
        <p:nvSpPr>
          <p:cNvPr id="36" name="TextBox 35">
            <a:extLst>
              <a:ext uri="{FF2B5EF4-FFF2-40B4-BE49-F238E27FC236}">
                <a16:creationId xmlns:a16="http://schemas.microsoft.com/office/drawing/2014/main" id="{6AABB7D3-207D-AE3E-EEC1-02C13E95DF38}"/>
              </a:ext>
            </a:extLst>
          </p:cNvPr>
          <p:cNvSpPr txBox="1"/>
          <p:nvPr/>
        </p:nvSpPr>
        <p:spPr>
          <a:xfrm>
            <a:off x="2610309" y="2669106"/>
            <a:ext cx="2126151" cy="1858586"/>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In partnership with the Small Business Centre The </a:t>
            </a:r>
            <a:r>
              <a:rPr lang="en-US" sz="1050" kern="0" dirty="0" err="1">
                <a:latin typeface="Montserrat" pitchFamily="2" charset="77"/>
                <a:ea typeface="Verdana" panose="020B0604030504040204" pitchFamily="34" charset="0"/>
              </a:rPr>
              <a:t>Foodpreneur</a:t>
            </a:r>
            <a:r>
              <a:rPr lang="en-US" sz="1050" kern="0" dirty="0">
                <a:latin typeface="Montserrat" pitchFamily="2" charset="77"/>
                <a:ea typeface="Verdana" panose="020B0604030504040204" pitchFamily="34" charset="0"/>
              </a:rPr>
              <a:t> Advantage offers the Scale Up Program, designed specifically for Food &amp; Beverage Manufacturers, Producers and Distribution businesses that demonstrate high growth potential.</a:t>
            </a:r>
          </a:p>
        </p:txBody>
      </p:sp>
      <p:sp>
        <p:nvSpPr>
          <p:cNvPr id="3" name="TextBox 2">
            <a:extLst>
              <a:ext uri="{FF2B5EF4-FFF2-40B4-BE49-F238E27FC236}">
                <a16:creationId xmlns:a16="http://schemas.microsoft.com/office/drawing/2014/main" id="{6041F4D6-DD25-75FF-3ED7-2985CF7C21AF}"/>
              </a:ext>
            </a:extLst>
          </p:cNvPr>
          <p:cNvSpPr txBox="1"/>
          <p:nvPr/>
        </p:nvSpPr>
        <p:spPr>
          <a:xfrm>
            <a:off x="5086888" y="2069409"/>
            <a:ext cx="2556351" cy="553998"/>
          </a:xfrm>
          <a:prstGeom prst="rect">
            <a:avLst/>
          </a:prstGeom>
          <a:noFill/>
        </p:spPr>
        <p:txBody>
          <a:bodyPr wrap="square" rtlCol="0">
            <a:spAutoFit/>
          </a:bodyPr>
          <a:lstStyle/>
          <a:p>
            <a:pPr>
              <a:lnSpc>
                <a:spcPts val="1800"/>
              </a:lnSpc>
            </a:pPr>
            <a:r>
              <a:rPr lang="en-US" sz="1600" b="1" dirty="0">
                <a:latin typeface="Montserrat" pitchFamily="2" charset="77"/>
              </a:rPr>
              <a:t>SCREENWRITERS</a:t>
            </a:r>
            <a:br>
              <a:rPr lang="en-US" sz="1600" b="1" dirty="0">
                <a:latin typeface="Montserrat" pitchFamily="2" charset="77"/>
              </a:rPr>
            </a:br>
            <a:r>
              <a:rPr lang="en-US" sz="1600" b="1" dirty="0">
                <a:latin typeface="Montserrat" pitchFamily="2" charset="77"/>
              </a:rPr>
              <a:t>SERIES</a:t>
            </a:r>
          </a:p>
        </p:txBody>
      </p:sp>
      <p:sp>
        <p:nvSpPr>
          <p:cNvPr id="5" name="TextBox 4">
            <a:extLst>
              <a:ext uri="{FF2B5EF4-FFF2-40B4-BE49-F238E27FC236}">
                <a16:creationId xmlns:a16="http://schemas.microsoft.com/office/drawing/2014/main" id="{07B61483-6D7A-2B10-B7DC-268B2113FA07}"/>
              </a:ext>
            </a:extLst>
          </p:cNvPr>
          <p:cNvSpPr txBox="1"/>
          <p:nvPr/>
        </p:nvSpPr>
        <p:spPr>
          <a:xfrm>
            <a:off x="5082757" y="2669657"/>
            <a:ext cx="2018009" cy="1858586"/>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Direction and community for screenwriters. The Screenwriters club meets every 3 weeks to share work, read the work of others and offer feedback. Writers can present ideas, discuss barriers and share their grand vision to inspire each other.</a:t>
            </a:r>
            <a:endParaRPr lang="en-US" sz="1050" kern="0" dirty="0">
              <a:latin typeface="Montserrat" pitchFamily="2" charset="77"/>
            </a:endParaRPr>
          </a:p>
        </p:txBody>
      </p:sp>
      <p:sp>
        <p:nvSpPr>
          <p:cNvPr id="6" name="TextBox 5">
            <a:extLst>
              <a:ext uri="{FF2B5EF4-FFF2-40B4-BE49-F238E27FC236}">
                <a16:creationId xmlns:a16="http://schemas.microsoft.com/office/drawing/2014/main" id="{54ABC2B3-E9A2-9BB0-BCE1-70E6CC565EAD}"/>
              </a:ext>
            </a:extLst>
          </p:cNvPr>
          <p:cNvSpPr txBox="1"/>
          <p:nvPr/>
        </p:nvSpPr>
        <p:spPr>
          <a:xfrm>
            <a:off x="7299755" y="2069409"/>
            <a:ext cx="2183577" cy="553998"/>
          </a:xfrm>
          <a:prstGeom prst="rect">
            <a:avLst/>
          </a:prstGeom>
          <a:noFill/>
        </p:spPr>
        <p:txBody>
          <a:bodyPr wrap="square" rtlCol="0">
            <a:spAutoFit/>
          </a:bodyPr>
          <a:lstStyle/>
          <a:p>
            <a:pPr>
              <a:lnSpc>
                <a:spcPts val="1800"/>
              </a:lnSpc>
            </a:pPr>
            <a:r>
              <a:rPr lang="en-US" sz="1600" b="1" dirty="0">
                <a:latin typeface="Montserrat" pitchFamily="2" charset="77"/>
              </a:rPr>
              <a:t>LONDON CREATIVE MIXER</a:t>
            </a:r>
          </a:p>
        </p:txBody>
      </p:sp>
      <p:sp>
        <p:nvSpPr>
          <p:cNvPr id="7" name="TextBox 6">
            <a:extLst>
              <a:ext uri="{FF2B5EF4-FFF2-40B4-BE49-F238E27FC236}">
                <a16:creationId xmlns:a16="http://schemas.microsoft.com/office/drawing/2014/main" id="{458AD2BF-4163-1F6E-D20C-828B1276F43E}"/>
              </a:ext>
            </a:extLst>
          </p:cNvPr>
          <p:cNvSpPr txBox="1"/>
          <p:nvPr/>
        </p:nvSpPr>
        <p:spPr>
          <a:xfrm>
            <a:off x="7298247" y="2669106"/>
            <a:ext cx="2028113" cy="1147622"/>
          </a:xfrm>
          <a:prstGeom prst="rect">
            <a:avLst/>
          </a:prstGeom>
          <a:noFill/>
        </p:spPr>
        <p:txBody>
          <a:bodyPr wrap="square" rtlCol="0">
            <a:spAutoFit/>
          </a:bodyPr>
          <a:lstStyle/>
          <a:p>
            <a:pPr algn="l" rtl="0">
              <a:lnSpc>
                <a:spcPct val="110000"/>
              </a:lnSpc>
              <a:buSzPts val="3300"/>
            </a:pPr>
            <a:r>
              <a:rPr lang="en-US" sz="1050" dirty="0">
                <a:effectLst/>
                <a:latin typeface="Montserrat" pitchFamily="2" charset="77"/>
                <a:ea typeface="Arial Unicode MS" panose="020B0604020202020204" pitchFamily="34" charset="-128"/>
              </a:rPr>
              <a:t>Web developers, gamers, designers, streamers, content creators, and digital innovators get together for connection, creativity, and community.</a:t>
            </a:r>
            <a:endParaRPr lang="en-US" sz="1050" kern="0" dirty="0">
              <a:latin typeface="Montserrat" pitchFamily="2" charset="77"/>
            </a:endParaRPr>
          </a:p>
        </p:txBody>
      </p:sp>
      <p:sp>
        <p:nvSpPr>
          <p:cNvPr id="8" name="TextBox 7">
            <a:extLst>
              <a:ext uri="{FF2B5EF4-FFF2-40B4-BE49-F238E27FC236}">
                <a16:creationId xmlns:a16="http://schemas.microsoft.com/office/drawing/2014/main" id="{B30BADB4-D497-9F26-69B5-77BC5182AAA0}"/>
              </a:ext>
            </a:extLst>
          </p:cNvPr>
          <p:cNvSpPr txBox="1"/>
          <p:nvPr/>
        </p:nvSpPr>
        <p:spPr>
          <a:xfrm>
            <a:off x="9482154" y="2069409"/>
            <a:ext cx="1975821" cy="553998"/>
          </a:xfrm>
          <a:prstGeom prst="rect">
            <a:avLst/>
          </a:prstGeom>
          <a:noFill/>
        </p:spPr>
        <p:txBody>
          <a:bodyPr wrap="square" rtlCol="0">
            <a:spAutoFit/>
          </a:bodyPr>
          <a:lstStyle/>
          <a:p>
            <a:pPr>
              <a:lnSpc>
                <a:spcPts val="1800"/>
              </a:lnSpc>
            </a:pPr>
            <a:r>
              <a:rPr lang="en-US" sz="1600" b="1" dirty="0">
                <a:latin typeface="Montserrat" pitchFamily="2" charset="77"/>
              </a:rPr>
              <a:t>MADE IN LONDON</a:t>
            </a:r>
          </a:p>
        </p:txBody>
      </p:sp>
      <p:sp>
        <p:nvSpPr>
          <p:cNvPr id="9" name="TextBox 8">
            <a:extLst>
              <a:ext uri="{FF2B5EF4-FFF2-40B4-BE49-F238E27FC236}">
                <a16:creationId xmlns:a16="http://schemas.microsoft.com/office/drawing/2014/main" id="{C11DCB20-6A47-E169-8B14-40D902007C49}"/>
              </a:ext>
            </a:extLst>
          </p:cNvPr>
          <p:cNvSpPr txBox="1"/>
          <p:nvPr/>
        </p:nvSpPr>
        <p:spPr>
          <a:xfrm>
            <a:off x="9482155" y="2669106"/>
            <a:ext cx="2265086" cy="2036327"/>
          </a:xfrm>
          <a:prstGeom prst="rect">
            <a:avLst/>
          </a:prstGeom>
          <a:noFill/>
        </p:spPr>
        <p:txBody>
          <a:bodyPr wrap="square" rtlCol="0">
            <a:spAutoFit/>
          </a:bodyPr>
          <a:lstStyle/>
          <a:p>
            <a:pPr algn="l" rtl="0">
              <a:lnSpc>
                <a:spcPct val="110000"/>
              </a:lnSpc>
              <a:buSzPts val="3300"/>
            </a:pPr>
            <a:r>
              <a:rPr lang="en-US" sz="1050" kern="0" dirty="0">
                <a:latin typeface="Montserrat" pitchFamily="2" charset="77"/>
                <a:ea typeface="Verdana" panose="020B0604030504040204" pitchFamily="34" charset="0"/>
              </a:rPr>
              <a:t>The kick-off event for the holiday season; featuring local </a:t>
            </a:r>
            <a:r>
              <a:rPr lang="en-US" sz="1050" kern="0" dirty="0" err="1">
                <a:latin typeface="Montserrat" pitchFamily="2" charset="77"/>
                <a:ea typeface="Verdana" panose="020B0604030504040204" pitchFamily="34" charset="0"/>
              </a:rPr>
              <a:t>flavour</a:t>
            </a:r>
            <a:r>
              <a:rPr lang="en-US" sz="1050" kern="0" dirty="0">
                <a:latin typeface="Montserrat" pitchFamily="2" charset="77"/>
                <a:ea typeface="Verdana" panose="020B0604030504040204" pitchFamily="34" charset="0"/>
              </a:rPr>
              <a:t> and innovation. LEDC &amp; The Small Business Centre </a:t>
            </a:r>
            <a:r>
              <a:rPr lang="en-US" sz="1050" kern="0" dirty="0" err="1">
                <a:latin typeface="Montserrat" pitchFamily="2" charset="77"/>
                <a:ea typeface="Verdana" panose="020B0604030504040204" pitchFamily="34" charset="0"/>
              </a:rPr>
              <a:t>bringLondon’s</a:t>
            </a:r>
            <a:r>
              <a:rPr lang="en-US" sz="1050" kern="0" dirty="0">
                <a:latin typeface="Montserrat" pitchFamily="2" charset="77"/>
                <a:ea typeface="Verdana" panose="020B0604030504040204" pitchFamily="34" charset="0"/>
              </a:rPr>
              <a:t> leading food and beverage producers together – from craft brewers to world-class manufacturers, – they all come together for connection, pride, and festive cheer.</a:t>
            </a:r>
            <a:endParaRPr lang="en-US" sz="1050" kern="0" dirty="0">
              <a:latin typeface="Montserrat" pitchFamily="2" charset="77"/>
            </a:endParaRPr>
          </a:p>
        </p:txBody>
      </p:sp>
      <p:pic>
        <p:nvPicPr>
          <p:cNvPr id="17" name="Picture 16" descr="A green square with white text&#10;&#10;AI-generated content may be incorrect.">
            <a:extLst>
              <a:ext uri="{FF2B5EF4-FFF2-40B4-BE49-F238E27FC236}">
                <a16:creationId xmlns:a16="http://schemas.microsoft.com/office/drawing/2014/main" id="{0A0E26E8-C2F4-BD5C-6D3D-E552B9D895BE}"/>
              </a:ext>
            </a:extLst>
          </p:cNvPr>
          <p:cNvPicPr>
            <a:picLocks noChangeAspect="1"/>
          </p:cNvPicPr>
          <p:nvPr/>
        </p:nvPicPr>
        <p:blipFill>
          <a:blip r:embed="rId2"/>
          <a:stretch>
            <a:fillRect/>
          </a:stretch>
        </p:blipFill>
        <p:spPr>
          <a:xfrm>
            <a:off x="299584" y="1115664"/>
            <a:ext cx="941100" cy="892661"/>
          </a:xfrm>
          <a:prstGeom prst="rect">
            <a:avLst/>
          </a:prstGeom>
        </p:spPr>
      </p:pic>
      <p:pic>
        <p:nvPicPr>
          <p:cNvPr id="19" name="Picture 18" descr="A black background with green text&#10;&#10;AI-generated content may be incorrect.">
            <a:extLst>
              <a:ext uri="{FF2B5EF4-FFF2-40B4-BE49-F238E27FC236}">
                <a16:creationId xmlns:a16="http://schemas.microsoft.com/office/drawing/2014/main" id="{F3D7D1D1-6B76-C620-FFC1-3FBF5A40D4A0}"/>
              </a:ext>
            </a:extLst>
          </p:cNvPr>
          <p:cNvPicPr>
            <a:picLocks noChangeAspect="1"/>
          </p:cNvPicPr>
          <p:nvPr/>
        </p:nvPicPr>
        <p:blipFill>
          <a:blip r:embed="rId3"/>
          <a:stretch>
            <a:fillRect/>
          </a:stretch>
        </p:blipFill>
        <p:spPr>
          <a:xfrm>
            <a:off x="2610309" y="1293906"/>
            <a:ext cx="1938454" cy="601747"/>
          </a:xfrm>
          <a:prstGeom prst="rect">
            <a:avLst/>
          </a:prstGeom>
        </p:spPr>
      </p:pic>
      <p:pic>
        <p:nvPicPr>
          <p:cNvPr id="21" name="Picture 20">
            <a:extLst>
              <a:ext uri="{FF2B5EF4-FFF2-40B4-BE49-F238E27FC236}">
                <a16:creationId xmlns:a16="http://schemas.microsoft.com/office/drawing/2014/main" id="{35E2844B-A8DE-A8C0-026F-A9E910F33445}"/>
              </a:ext>
            </a:extLst>
          </p:cNvPr>
          <p:cNvPicPr>
            <a:picLocks noChangeAspect="1"/>
          </p:cNvPicPr>
          <p:nvPr/>
        </p:nvPicPr>
        <p:blipFill>
          <a:blip r:embed="rId4">
            <a:alphaModFix/>
          </a:blip>
          <a:srcRect/>
          <a:stretch/>
        </p:blipFill>
        <p:spPr>
          <a:xfrm>
            <a:off x="5199153" y="1203063"/>
            <a:ext cx="1357253" cy="718442"/>
          </a:xfrm>
          <a:prstGeom prst="rect">
            <a:avLst/>
          </a:prstGeom>
        </p:spPr>
      </p:pic>
      <p:pic>
        <p:nvPicPr>
          <p:cNvPr id="29" name="Picture 28" descr="Holiday Open House, Made in London Logo. The letters are arranged to read down Holiday Open House, forming the Words Ho, Ho, Ho.">
            <a:extLst>
              <a:ext uri="{FF2B5EF4-FFF2-40B4-BE49-F238E27FC236}">
                <a16:creationId xmlns:a16="http://schemas.microsoft.com/office/drawing/2014/main" id="{551AF928-92C4-7FFB-23D8-6581FC493459}"/>
              </a:ext>
            </a:extLst>
          </p:cNvPr>
          <p:cNvPicPr>
            <a:picLocks noChangeAspect="1"/>
          </p:cNvPicPr>
          <p:nvPr/>
        </p:nvPicPr>
        <p:blipFill>
          <a:blip r:embed="rId5"/>
          <a:stretch>
            <a:fillRect/>
          </a:stretch>
        </p:blipFill>
        <p:spPr>
          <a:xfrm>
            <a:off x="9521939" y="1090274"/>
            <a:ext cx="1854514" cy="892661"/>
          </a:xfrm>
          <a:prstGeom prst="rect">
            <a:avLst/>
          </a:prstGeom>
        </p:spPr>
      </p:pic>
      <p:pic>
        <p:nvPicPr>
          <p:cNvPr id="35" name="Picture 34" descr="A black background with a black square&#10;&#10;AI-generated content may be incorrect.">
            <a:extLst>
              <a:ext uri="{FF2B5EF4-FFF2-40B4-BE49-F238E27FC236}">
                <a16:creationId xmlns:a16="http://schemas.microsoft.com/office/drawing/2014/main" id="{38DBC09E-55DA-01FB-6D6D-1BD8AF1640B7}"/>
              </a:ext>
            </a:extLst>
          </p:cNvPr>
          <p:cNvPicPr>
            <a:picLocks noChangeAspect="1"/>
          </p:cNvPicPr>
          <p:nvPr/>
        </p:nvPicPr>
        <p:blipFill>
          <a:blip r:embed="rId6"/>
          <a:stretch>
            <a:fillRect/>
          </a:stretch>
        </p:blipFill>
        <p:spPr>
          <a:xfrm rot="5400000">
            <a:off x="7411756" y="1237730"/>
            <a:ext cx="714097" cy="714097"/>
          </a:xfrm>
          <a:prstGeom prst="rect">
            <a:avLst/>
          </a:prstGeom>
        </p:spPr>
      </p:pic>
      <p:pic>
        <p:nvPicPr>
          <p:cNvPr id="11" name="Graphic 10">
            <a:extLst>
              <a:ext uri="{FF2B5EF4-FFF2-40B4-BE49-F238E27FC236}">
                <a16:creationId xmlns:a16="http://schemas.microsoft.com/office/drawing/2014/main" id="{3F597F9F-035F-6989-7943-266806C41A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36358775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4M">
            <a:extLst>
              <a:ext uri="{FF2B5EF4-FFF2-40B4-BE49-F238E27FC236}">
                <a16:creationId xmlns:a16="http://schemas.microsoft.com/office/drawing/2014/main" id="{7521141A-3A27-8EEA-09AA-D0D27BAAF2B9}"/>
              </a:ext>
            </a:extLst>
          </p:cNvPr>
          <p:cNvSpPr txBox="1"/>
          <p:nvPr/>
        </p:nvSpPr>
        <p:spPr>
          <a:xfrm>
            <a:off x="885009" y="2756752"/>
            <a:ext cx="2547123" cy="830997"/>
          </a:xfrm>
          <a:prstGeom prst="rect">
            <a:avLst/>
          </a:prstGeom>
          <a:noFill/>
        </p:spPr>
        <p:txBody>
          <a:bodyPr wrap="square" rtlCol="0">
            <a:spAutoFit/>
          </a:bodyPr>
          <a:lstStyle/>
          <a:p>
            <a:r>
              <a:rPr lang="en-US" sz="2000" dirty="0">
                <a:solidFill>
                  <a:schemeClr val="accent1"/>
                </a:solidFill>
                <a:latin typeface="Montserrat Medium" pitchFamily="2" charset="77"/>
              </a:rPr>
              <a:t>Population as of </a:t>
            </a:r>
            <a:br>
              <a:rPr lang="en-US" sz="2000" dirty="0">
                <a:solidFill>
                  <a:schemeClr val="accent1"/>
                </a:solidFill>
                <a:latin typeface="Montserrat Medium" pitchFamily="2" charset="77"/>
              </a:rPr>
            </a:br>
            <a:r>
              <a:rPr lang="en-US" sz="2800" dirty="0">
                <a:solidFill>
                  <a:schemeClr val="accent1"/>
                </a:solidFill>
                <a:latin typeface="Montserrat Medium" pitchFamily="2" charset="77"/>
              </a:rPr>
              <a:t>July 1, 2025</a:t>
            </a:r>
            <a:endParaRPr lang="en-US" sz="2000" dirty="0">
              <a:solidFill>
                <a:schemeClr val="accent1"/>
              </a:solidFill>
              <a:latin typeface="Montserrat Medium" pitchFamily="2" charset="77"/>
            </a:endParaRPr>
          </a:p>
        </p:txBody>
      </p:sp>
      <p:sp>
        <p:nvSpPr>
          <p:cNvPr id="9" name="TextBox 8">
            <a:extLst>
              <a:ext uri="{FF2B5EF4-FFF2-40B4-BE49-F238E27FC236}">
                <a16:creationId xmlns:a16="http://schemas.microsoft.com/office/drawing/2014/main" id="{AD5F41C5-DE0D-3131-9CA7-6F3157380F1A}"/>
              </a:ext>
            </a:extLst>
          </p:cNvPr>
          <p:cNvSpPr txBox="1"/>
          <p:nvPr/>
        </p:nvSpPr>
        <p:spPr>
          <a:xfrm>
            <a:off x="885009" y="3925220"/>
            <a:ext cx="2257546" cy="646331"/>
          </a:xfrm>
          <a:prstGeom prst="rect">
            <a:avLst/>
          </a:prstGeom>
          <a:noFill/>
        </p:spPr>
        <p:txBody>
          <a:bodyPr wrap="square" rtlCol="0">
            <a:spAutoFit/>
          </a:bodyPr>
          <a:lstStyle/>
          <a:p>
            <a:r>
              <a:rPr lang="en-US" sz="3600" b="1" dirty="0">
                <a:solidFill>
                  <a:schemeClr val="accent1"/>
                </a:solidFill>
                <a:latin typeface="Montserrat" pitchFamily="2" charset="77"/>
              </a:rPr>
              <a:t>633,002</a:t>
            </a:r>
          </a:p>
        </p:txBody>
      </p:sp>
      <p:sp>
        <p:nvSpPr>
          <p:cNvPr id="12" name="TextBox 11">
            <a:extLst>
              <a:ext uri="{FF2B5EF4-FFF2-40B4-BE49-F238E27FC236}">
                <a16:creationId xmlns:a16="http://schemas.microsoft.com/office/drawing/2014/main" id="{BB1F5229-182A-BF20-FE3E-055F7FF28292}"/>
              </a:ext>
            </a:extLst>
          </p:cNvPr>
          <p:cNvSpPr txBox="1"/>
          <p:nvPr/>
        </p:nvSpPr>
        <p:spPr>
          <a:xfrm>
            <a:off x="4325046" y="4571552"/>
            <a:ext cx="2228950" cy="707886"/>
          </a:xfrm>
          <a:prstGeom prst="rect">
            <a:avLst/>
          </a:prstGeom>
          <a:noFill/>
        </p:spPr>
        <p:txBody>
          <a:bodyPr wrap="square" rtlCol="0">
            <a:spAutoFit/>
          </a:bodyPr>
          <a:lstStyle/>
          <a:p>
            <a:r>
              <a:rPr lang="en-US" sz="2000" dirty="0">
                <a:solidFill>
                  <a:schemeClr val="accent1"/>
                </a:solidFill>
                <a:latin typeface="Montserrat Medium" pitchFamily="2" charset="77"/>
              </a:rPr>
              <a:t>POPULATION</a:t>
            </a:r>
            <a:br>
              <a:rPr lang="en-US" sz="2000" dirty="0">
                <a:solidFill>
                  <a:schemeClr val="accent1"/>
                </a:solidFill>
                <a:latin typeface="Montserrat Medium" pitchFamily="2" charset="77"/>
              </a:rPr>
            </a:br>
            <a:r>
              <a:rPr lang="en-US" sz="2000" dirty="0">
                <a:solidFill>
                  <a:schemeClr val="accent1"/>
                </a:solidFill>
                <a:latin typeface="Montserrat Medium" pitchFamily="2" charset="77"/>
              </a:rPr>
              <a:t>GROWTH</a:t>
            </a:r>
          </a:p>
        </p:txBody>
      </p:sp>
      <p:sp>
        <p:nvSpPr>
          <p:cNvPr id="43" name="44M">
            <a:extLst>
              <a:ext uri="{FF2B5EF4-FFF2-40B4-BE49-F238E27FC236}">
                <a16:creationId xmlns:a16="http://schemas.microsoft.com/office/drawing/2014/main" id="{30B78F63-D27F-8AC8-504A-3AA38E0F5469}"/>
              </a:ext>
            </a:extLst>
          </p:cNvPr>
          <p:cNvSpPr txBox="1"/>
          <p:nvPr/>
        </p:nvSpPr>
        <p:spPr>
          <a:xfrm>
            <a:off x="4288469" y="2756753"/>
            <a:ext cx="6639334" cy="830997"/>
          </a:xfrm>
          <a:prstGeom prst="rect">
            <a:avLst/>
          </a:prstGeom>
          <a:noFill/>
        </p:spPr>
        <p:txBody>
          <a:bodyPr wrap="square" rtlCol="0">
            <a:spAutoFit/>
          </a:bodyPr>
          <a:lstStyle/>
          <a:p>
            <a:r>
              <a:rPr lang="en-US" sz="2000" dirty="0">
                <a:solidFill>
                  <a:schemeClr val="accent1"/>
                </a:solidFill>
                <a:latin typeface="Montserrat Medium" pitchFamily="2" charset="77"/>
              </a:rPr>
              <a:t>Population growth between </a:t>
            </a:r>
            <a:br>
              <a:rPr lang="en-US" sz="2000" dirty="0">
                <a:solidFill>
                  <a:schemeClr val="accent1"/>
                </a:solidFill>
                <a:latin typeface="Montserrat Medium" pitchFamily="2" charset="77"/>
              </a:rPr>
            </a:br>
            <a:r>
              <a:rPr lang="en-US" sz="2800" dirty="0">
                <a:solidFill>
                  <a:schemeClr val="accent1"/>
                </a:solidFill>
                <a:latin typeface="Montserrat Medium" pitchFamily="2" charset="77"/>
              </a:rPr>
              <a:t>July 1, 2024 and July 1, 2025</a:t>
            </a:r>
            <a:endParaRPr lang="en-US" sz="2000" dirty="0">
              <a:solidFill>
                <a:schemeClr val="accent1"/>
              </a:solidFill>
              <a:latin typeface="Montserrat Medium" pitchFamily="2" charset="77"/>
            </a:endParaRPr>
          </a:p>
        </p:txBody>
      </p:sp>
      <p:sp>
        <p:nvSpPr>
          <p:cNvPr id="44" name="TextBox 43">
            <a:extLst>
              <a:ext uri="{FF2B5EF4-FFF2-40B4-BE49-F238E27FC236}">
                <a16:creationId xmlns:a16="http://schemas.microsoft.com/office/drawing/2014/main" id="{B4E20C6B-24A3-47BE-002C-1A342F76E8F9}"/>
              </a:ext>
            </a:extLst>
          </p:cNvPr>
          <p:cNvSpPr txBox="1"/>
          <p:nvPr/>
        </p:nvSpPr>
        <p:spPr>
          <a:xfrm>
            <a:off x="4325046" y="3925220"/>
            <a:ext cx="2257546" cy="646331"/>
          </a:xfrm>
          <a:prstGeom prst="rect">
            <a:avLst/>
          </a:prstGeom>
          <a:noFill/>
        </p:spPr>
        <p:txBody>
          <a:bodyPr wrap="square" rtlCol="0">
            <a:spAutoFit/>
          </a:bodyPr>
          <a:lstStyle/>
          <a:p>
            <a:r>
              <a:rPr lang="en-US" sz="3600" b="1" dirty="0">
                <a:solidFill>
                  <a:schemeClr val="accent1"/>
                </a:solidFill>
                <a:latin typeface="Montserrat" pitchFamily="2" charset="77"/>
              </a:rPr>
              <a:t>6,127</a:t>
            </a:r>
          </a:p>
        </p:txBody>
      </p:sp>
      <p:sp>
        <p:nvSpPr>
          <p:cNvPr id="45" name="TextBox 44">
            <a:extLst>
              <a:ext uri="{FF2B5EF4-FFF2-40B4-BE49-F238E27FC236}">
                <a16:creationId xmlns:a16="http://schemas.microsoft.com/office/drawing/2014/main" id="{3E6135C2-A7FB-8C9E-C16F-43BF13727436}"/>
              </a:ext>
            </a:extLst>
          </p:cNvPr>
          <p:cNvSpPr txBox="1"/>
          <p:nvPr/>
        </p:nvSpPr>
        <p:spPr>
          <a:xfrm>
            <a:off x="7068246" y="3925220"/>
            <a:ext cx="2257546" cy="646331"/>
          </a:xfrm>
          <a:prstGeom prst="rect">
            <a:avLst/>
          </a:prstGeom>
          <a:noFill/>
        </p:spPr>
        <p:txBody>
          <a:bodyPr wrap="square" rtlCol="0">
            <a:spAutoFit/>
          </a:bodyPr>
          <a:lstStyle/>
          <a:p>
            <a:r>
              <a:rPr lang="en-US" sz="3600" b="1" dirty="0">
                <a:solidFill>
                  <a:schemeClr val="accent1"/>
                </a:solidFill>
                <a:latin typeface="Montserrat" pitchFamily="2" charset="77"/>
              </a:rPr>
              <a:t>1%</a:t>
            </a:r>
          </a:p>
        </p:txBody>
      </p:sp>
      <p:sp>
        <p:nvSpPr>
          <p:cNvPr id="46" name="TextBox 45">
            <a:extLst>
              <a:ext uri="{FF2B5EF4-FFF2-40B4-BE49-F238E27FC236}">
                <a16:creationId xmlns:a16="http://schemas.microsoft.com/office/drawing/2014/main" id="{7D652C0A-E85A-42B5-4479-038659E5109B}"/>
              </a:ext>
            </a:extLst>
          </p:cNvPr>
          <p:cNvSpPr txBox="1"/>
          <p:nvPr/>
        </p:nvSpPr>
        <p:spPr>
          <a:xfrm>
            <a:off x="7068246" y="4571551"/>
            <a:ext cx="2115482" cy="400110"/>
          </a:xfrm>
          <a:prstGeom prst="rect">
            <a:avLst/>
          </a:prstGeom>
          <a:noFill/>
        </p:spPr>
        <p:txBody>
          <a:bodyPr wrap="square" rtlCol="0">
            <a:spAutoFit/>
          </a:bodyPr>
          <a:lstStyle/>
          <a:p>
            <a:r>
              <a:rPr lang="en-US" sz="2000" dirty="0">
                <a:solidFill>
                  <a:schemeClr val="accent1"/>
                </a:solidFill>
                <a:latin typeface="Montserrat Medium" pitchFamily="2" charset="77"/>
              </a:rPr>
              <a:t>RATE</a:t>
            </a:r>
          </a:p>
        </p:txBody>
      </p:sp>
      <p:cxnSp>
        <p:nvCxnSpPr>
          <p:cNvPr id="48" name="Straight Connector 47">
            <a:extLst>
              <a:ext uri="{FF2B5EF4-FFF2-40B4-BE49-F238E27FC236}">
                <a16:creationId xmlns:a16="http://schemas.microsoft.com/office/drawing/2014/main" id="{CD908F69-6C6F-F8A9-5C43-A33833668E91}"/>
              </a:ext>
            </a:extLst>
          </p:cNvPr>
          <p:cNvCxnSpPr/>
          <p:nvPr/>
        </p:nvCxnSpPr>
        <p:spPr>
          <a:xfrm>
            <a:off x="3694176" y="2631358"/>
            <a:ext cx="0" cy="2522685"/>
          </a:xfrm>
          <a:prstGeom prst="line">
            <a:avLst/>
          </a:prstGeom>
        </p:spPr>
        <p:style>
          <a:lnRef idx="1">
            <a:schemeClr val="accent3"/>
          </a:lnRef>
          <a:fillRef idx="0">
            <a:schemeClr val="accent3"/>
          </a:fillRef>
          <a:effectRef idx="0">
            <a:schemeClr val="accent3"/>
          </a:effectRef>
          <a:fontRef idx="minor">
            <a:schemeClr val="tx1"/>
          </a:fontRef>
        </p:style>
      </p:cxnSp>
      <p:sp>
        <p:nvSpPr>
          <p:cNvPr id="49" name="TextBox 48">
            <a:extLst>
              <a:ext uri="{FF2B5EF4-FFF2-40B4-BE49-F238E27FC236}">
                <a16:creationId xmlns:a16="http://schemas.microsoft.com/office/drawing/2014/main" id="{CB59D2FC-2D05-51E1-B6D0-A2475FFE032D}"/>
              </a:ext>
            </a:extLst>
          </p:cNvPr>
          <p:cNvSpPr txBox="1"/>
          <p:nvPr/>
        </p:nvSpPr>
        <p:spPr>
          <a:xfrm>
            <a:off x="908776" y="1090233"/>
            <a:ext cx="4901474" cy="830997"/>
          </a:xfrm>
          <a:prstGeom prst="rect">
            <a:avLst/>
          </a:prstGeom>
          <a:noFill/>
        </p:spPr>
        <p:txBody>
          <a:bodyPr wrap="square" rtlCol="0">
            <a:spAutoFit/>
          </a:bodyPr>
          <a:lstStyle/>
          <a:p>
            <a:r>
              <a:rPr lang="en-US" sz="4800" b="1" dirty="0">
                <a:solidFill>
                  <a:schemeClr val="accent1"/>
                </a:solidFill>
                <a:latin typeface="Montserrat" pitchFamily="2" charset="77"/>
              </a:rPr>
              <a:t>ECONOMIC</a:t>
            </a:r>
          </a:p>
        </p:txBody>
      </p:sp>
      <p:sp>
        <p:nvSpPr>
          <p:cNvPr id="50" name="TextBox 49">
            <a:extLst>
              <a:ext uri="{FF2B5EF4-FFF2-40B4-BE49-F238E27FC236}">
                <a16:creationId xmlns:a16="http://schemas.microsoft.com/office/drawing/2014/main" id="{AE24084F-9AEF-D8B1-90FA-25D79A4AB05B}"/>
              </a:ext>
            </a:extLst>
          </p:cNvPr>
          <p:cNvSpPr txBox="1"/>
          <p:nvPr/>
        </p:nvSpPr>
        <p:spPr>
          <a:xfrm>
            <a:off x="908776" y="1703951"/>
            <a:ext cx="5004914" cy="830997"/>
          </a:xfrm>
          <a:prstGeom prst="rect">
            <a:avLst/>
          </a:prstGeom>
          <a:noFill/>
        </p:spPr>
        <p:txBody>
          <a:bodyPr wrap="square" rtlCol="0">
            <a:spAutoFit/>
          </a:bodyPr>
          <a:lstStyle/>
          <a:p>
            <a:r>
              <a:rPr lang="en-US" sz="4800" b="1" dirty="0">
                <a:solidFill>
                  <a:schemeClr val="accent1"/>
                </a:solidFill>
                <a:latin typeface="Montserrat" pitchFamily="2" charset="77"/>
              </a:rPr>
              <a:t>INDICATORS</a:t>
            </a:r>
          </a:p>
        </p:txBody>
      </p:sp>
      <p:sp>
        <p:nvSpPr>
          <p:cNvPr id="51" name="TextBox 50">
            <a:extLst>
              <a:ext uri="{FF2B5EF4-FFF2-40B4-BE49-F238E27FC236}">
                <a16:creationId xmlns:a16="http://schemas.microsoft.com/office/drawing/2014/main" id="{913F6150-005E-B045-4181-D4910ED23755}"/>
              </a:ext>
            </a:extLst>
          </p:cNvPr>
          <p:cNvSpPr txBox="1"/>
          <p:nvPr/>
        </p:nvSpPr>
        <p:spPr>
          <a:xfrm>
            <a:off x="882796" y="5688186"/>
            <a:ext cx="4927447" cy="830997"/>
          </a:xfrm>
          <a:prstGeom prst="rect">
            <a:avLst/>
          </a:prstGeom>
          <a:noFill/>
        </p:spPr>
        <p:txBody>
          <a:bodyPr wrap="square" rtlCol="0">
            <a:spAutoFit/>
          </a:bodyPr>
          <a:lstStyle/>
          <a:p>
            <a:pPr marL="12700">
              <a:lnSpc>
                <a:spcPct val="100000"/>
              </a:lnSpc>
              <a:spcBef>
                <a:spcPts val="100"/>
              </a:spcBef>
            </a:pPr>
            <a:r>
              <a:rPr lang="en-CA" sz="1200" i="1" dirty="0">
                <a:solidFill>
                  <a:srgbClr val="004D42"/>
                </a:solidFill>
                <a:latin typeface="Montserrat" pitchFamily="2" charset="77"/>
                <a:cs typeface="Calibri"/>
              </a:rPr>
              <a:t>Source</a:t>
            </a:r>
            <a:r>
              <a:rPr lang="en-CA" sz="1200" i="1" spc="-10" dirty="0">
                <a:solidFill>
                  <a:srgbClr val="004D42"/>
                </a:solidFill>
                <a:latin typeface="Montserrat" pitchFamily="2" charset="77"/>
                <a:cs typeface="Calibri"/>
              </a:rPr>
              <a:t> Statistics</a:t>
            </a:r>
            <a:r>
              <a:rPr lang="en-CA" sz="1200" i="1" spc="-20" dirty="0">
                <a:solidFill>
                  <a:srgbClr val="004D42"/>
                </a:solidFill>
                <a:latin typeface="Montserrat" pitchFamily="2" charset="77"/>
                <a:cs typeface="Calibri"/>
              </a:rPr>
              <a:t> </a:t>
            </a:r>
            <a:r>
              <a:rPr lang="en-CA" sz="1200" i="1" dirty="0">
                <a:solidFill>
                  <a:srgbClr val="004D42"/>
                </a:solidFill>
                <a:latin typeface="Montserrat" pitchFamily="2" charset="77"/>
                <a:cs typeface="Calibri"/>
              </a:rPr>
              <a:t>Canada</a:t>
            </a:r>
            <a:endParaRPr lang="en-CA" sz="1200" i="1" spc="245" dirty="0">
              <a:solidFill>
                <a:srgbClr val="004D42"/>
              </a:solidFill>
              <a:latin typeface="Montserrat" pitchFamily="2" charset="77"/>
              <a:cs typeface="Calibri"/>
            </a:endParaRPr>
          </a:p>
          <a:p>
            <a:r>
              <a:rPr lang="en-CA" sz="1200" dirty="0">
                <a:latin typeface="Montserrat" pitchFamily="2" charset="77"/>
              </a:rPr>
              <a:t>Frequency: Annual</a:t>
            </a:r>
          </a:p>
          <a:p>
            <a:r>
              <a:rPr lang="en-CA" sz="1200" dirty="0">
                <a:latin typeface="Montserrat" pitchFamily="2" charset="77"/>
              </a:rPr>
              <a:t>Table: 17-10-0148-01</a:t>
            </a:r>
          </a:p>
          <a:p>
            <a:r>
              <a:rPr lang="en-CA" sz="1200" dirty="0">
                <a:latin typeface="Montserrat" pitchFamily="2" charset="77"/>
              </a:rPr>
              <a:t>Release date: 2026-01-14</a:t>
            </a:r>
          </a:p>
        </p:txBody>
      </p:sp>
      <p:pic>
        <p:nvPicPr>
          <p:cNvPr id="2" name="Graphic 1">
            <a:extLst>
              <a:ext uri="{FF2B5EF4-FFF2-40B4-BE49-F238E27FC236}">
                <a16:creationId xmlns:a16="http://schemas.microsoft.com/office/drawing/2014/main" id="{1A2A7302-E5E0-C685-A75B-15264B9AE8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32552955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D5F41C5-DE0D-3131-9CA7-6F3157380F1A}"/>
              </a:ext>
            </a:extLst>
          </p:cNvPr>
          <p:cNvSpPr txBox="1"/>
          <p:nvPr/>
        </p:nvSpPr>
        <p:spPr>
          <a:xfrm>
            <a:off x="885008" y="3687641"/>
            <a:ext cx="2453235" cy="646331"/>
          </a:xfrm>
          <a:prstGeom prst="rect">
            <a:avLst/>
          </a:prstGeom>
          <a:noFill/>
        </p:spPr>
        <p:txBody>
          <a:bodyPr wrap="square" rtlCol="0">
            <a:spAutoFit/>
          </a:bodyPr>
          <a:lstStyle/>
          <a:p>
            <a:r>
              <a:rPr lang="en-US" sz="3600" b="1" dirty="0">
                <a:solidFill>
                  <a:schemeClr val="accent1"/>
                </a:solidFill>
                <a:latin typeface="Montserrat" pitchFamily="2" charset="77"/>
              </a:rPr>
              <a:t>London</a:t>
            </a:r>
          </a:p>
        </p:txBody>
      </p:sp>
      <p:sp>
        <p:nvSpPr>
          <p:cNvPr id="44" name="TextBox 43">
            <a:extLst>
              <a:ext uri="{FF2B5EF4-FFF2-40B4-BE49-F238E27FC236}">
                <a16:creationId xmlns:a16="http://schemas.microsoft.com/office/drawing/2014/main" id="{B4E20C6B-24A3-47BE-002C-1A342F76E8F9}"/>
              </a:ext>
            </a:extLst>
          </p:cNvPr>
          <p:cNvSpPr txBox="1"/>
          <p:nvPr/>
        </p:nvSpPr>
        <p:spPr>
          <a:xfrm>
            <a:off x="3437157" y="3687641"/>
            <a:ext cx="2453235" cy="646331"/>
          </a:xfrm>
          <a:prstGeom prst="rect">
            <a:avLst/>
          </a:prstGeom>
          <a:noFill/>
        </p:spPr>
        <p:txBody>
          <a:bodyPr wrap="square" rtlCol="0">
            <a:spAutoFit/>
          </a:bodyPr>
          <a:lstStyle/>
          <a:p>
            <a:r>
              <a:rPr lang="en-US" sz="3600" b="1" dirty="0">
                <a:solidFill>
                  <a:schemeClr val="accent1"/>
                </a:solidFill>
                <a:latin typeface="Montserrat" pitchFamily="2" charset="77"/>
              </a:rPr>
              <a:t>$705,000</a:t>
            </a:r>
          </a:p>
        </p:txBody>
      </p:sp>
      <p:sp>
        <p:nvSpPr>
          <p:cNvPr id="45" name="TextBox 44">
            <a:extLst>
              <a:ext uri="{FF2B5EF4-FFF2-40B4-BE49-F238E27FC236}">
                <a16:creationId xmlns:a16="http://schemas.microsoft.com/office/drawing/2014/main" id="{3E6135C2-A7FB-8C9E-C16F-43BF13727436}"/>
              </a:ext>
            </a:extLst>
          </p:cNvPr>
          <p:cNvSpPr txBox="1"/>
          <p:nvPr/>
        </p:nvSpPr>
        <p:spPr>
          <a:xfrm>
            <a:off x="5989306" y="3687642"/>
            <a:ext cx="2453235" cy="646331"/>
          </a:xfrm>
          <a:prstGeom prst="rect">
            <a:avLst/>
          </a:prstGeom>
          <a:noFill/>
        </p:spPr>
        <p:txBody>
          <a:bodyPr wrap="square" rtlCol="0">
            <a:spAutoFit/>
          </a:bodyPr>
          <a:lstStyle/>
          <a:p>
            <a:r>
              <a:rPr lang="en-US" sz="3600" b="1" dirty="0">
                <a:solidFill>
                  <a:schemeClr val="accent1"/>
                </a:solidFill>
                <a:latin typeface="Montserrat" pitchFamily="2" charset="77"/>
              </a:rPr>
              <a:t>$377,500</a:t>
            </a:r>
          </a:p>
        </p:txBody>
      </p:sp>
      <p:cxnSp>
        <p:nvCxnSpPr>
          <p:cNvPr id="48" name="Straight Connector 47">
            <a:extLst>
              <a:ext uri="{FF2B5EF4-FFF2-40B4-BE49-F238E27FC236}">
                <a16:creationId xmlns:a16="http://schemas.microsoft.com/office/drawing/2014/main" id="{CD908F69-6C6F-F8A9-5C43-A33833668E91}"/>
              </a:ext>
            </a:extLst>
          </p:cNvPr>
          <p:cNvCxnSpPr>
            <a:cxnSpLocks/>
          </p:cNvCxnSpPr>
          <p:nvPr/>
        </p:nvCxnSpPr>
        <p:spPr>
          <a:xfrm>
            <a:off x="3110715" y="3626069"/>
            <a:ext cx="0" cy="662152"/>
          </a:xfrm>
          <a:prstGeom prst="line">
            <a:avLst/>
          </a:prstGeom>
        </p:spPr>
        <p:style>
          <a:lnRef idx="1">
            <a:schemeClr val="accent3"/>
          </a:lnRef>
          <a:fillRef idx="0">
            <a:schemeClr val="accent3"/>
          </a:fillRef>
          <a:effectRef idx="0">
            <a:schemeClr val="accent3"/>
          </a:effectRef>
          <a:fontRef idx="minor">
            <a:schemeClr val="tx1"/>
          </a:fontRef>
        </p:style>
      </p:cxnSp>
      <p:sp>
        <p:nvSpPr>
          <p:cNvPr id="51" name="TextBox 50">
            <a:extLst>
              <a:ext uri="{FF2B5EF4-FFF2-40B4-BE49-F238E27FC236}">
                <a16:creationId xmlns:a16="http://schemas.microsoft.com/office/drawing/2014/main" id="{913F6150-005E-B045-4181-D4910ED23755}"/>
              </a:ext>
            </a:extLst>
          </p:cNvPr>
          <p:cNvSpPr txBox="1"/>
          <p:nvPr/>
        </p:nvSpPr>
        <p:spPr>
          <a:xfrm>
            <a:off x="882796" y="5688186"/>
            <a:ext cx="5402257" cy="276999"/>
          </a:xfrm>
          <a:prstGeom prst="rect">
            <a:avLst/>
          </a:prstGeom>
          <a:noFill/>
        </p:spPr>
        <p:txBody>
          <a:bodyPr wrap="square" rtlCol="0">
            <a:spAutoFit/>
          </a:bodyPr>
          <a:lstStyle/>
          <a:p>
            <a:r>
              <a:rPr lang="en-US" sz="1200" i="1" dirty="0">
                <a:latin typeface=""/>
              </a:rPr>
              <a:t>Royal LePage National House Price Composite in the Fourth Quarter of 2025</a:t>
            </a:r>
            <a:endParaRPr lang="en-US" sz="1200" dirty="0">
              <a:latin typeface=""/>
            </a:endParaRPr>
          </a:p>
        </p:txBody>
      </p:sp>
      <p:sp>
        <p:nvSpPr>
          <p:cNvPr id="7" name="TextBox 6">
            <a:extLst>
              <a:ext uri="{FF2B5EF4-FFF2-40B4-BE49-F238E27FC236}">
                <a16:creationId xmlns:a16="http://schemas.microsoft.com/office/drawing/2014/main" id="{7B9245AE-175F-3834-EEC1-DE504945A21C}"/>
              </a:ext>
            </a:extLst>
          </p:cNvPr>
          <p:cNvSpPr txBox="1"/>
          <p:nvPr/>
        </p:nvSpPr>
        <p:spPr>
          <a:xfrm>
            <a:off x="3467703" y="2780446"/>
            <a:ext cx="1455026" cy="461665"/>
          </a:xfrm>
          <a:prstGeom prst="rect">
            <a:avLst/>
          </a:prstGeom>
          <a:noFill/>
        </p:spPr>
        <p:txBody>
          <a:bodyPr wrap="square" rtlCol="0">
            <a:spAutoFit/>
          </a:bodyPr>
          <a:lstStyle/>
          <a:p>
            <a:r>
              <a:rPr lang="en-US" sz="1200" dirty="0">
                <a:solidFill>
                  <a:schemeClr val="accent1"/>
                </a:solidFill>
                <a:latin typeface="Montserrat Medium" pitchFamily="2" charset="77"/>
              </a:rPr>
              <a:t>SINGLE FAMILY</a:t>
            </a:r>
          </a:p>
          <a:p>
            <a:r>
              <a:rPr lang="en-US" sz="1200" dirty="0">
                <a:solidFill>
                  <a:schemeClr val="accent1"/>
                </a:solidFill>
                <a:latin typeface="Montserrat Medium" pitchFamily="2" charset="77"/>
              </a:rPr>
              <a:t>DETACHED</a:t>
            </a:r>
          </a:p>
        </p:txBody>
      </p:sp>
      <p:sp>
        <p:nvSpPr>
          <p:cNvPr id="8" name="TextBox 7">
            <a:extLst>
              <a:ext uri="{FF2B5EF4-FFF2-40B4-BE49-F238E27FC236}">
                <a16:creationId xmlns:a16="http://schemas.microsoft.com/office/drawing/2014/main" id="{CF3C11BB-8651-C130-2C48-A9663D1C254B}"/>
              </a:ext>
            </a:extLst>
          </p:cNvPr>
          <p:cNvSpPr txBox="1"/>
          <p:nvPr/>
        </p:nvSpPr>
        <p:spPr>
          <a:xfrm>
            <a:off x="5989306" y="2780446"/>
            <a:ext cx="1574879" cy="461665"/>
          </a:xfrm>
          <a:prstGeom prst="rect">
            <a:avLst/>
          </a:prstGeom>
          <a:noFill/>
        </p:spPr>
        <p:txBody>
          <a:bodyPr wrap="square" rtlCol="0">
            <a:spAutoFit/>
          </a:bodyPr>
          <a:lstStyle/>
          <a:p>
            <a:r>
              <a:rPr lang="en-US" sz="1200" dirty="0">
                <a:solidFill>
                  <a:schemeClr val="accent1"/>
                </a:solidFill>
                <a:latin typeface="Montserrat Medium" pitchFamily="2" charset="77"/>
              </a:rPr>
              <a:t>STANDARD</a:t>
            </a:r>
            <a:br>
              <a:rPr lang="en-US" sz="1200" dirty="0">
                <a:solidFill>
                  <a:schemeClr val="accent1"/>
                </a:solidFill>
                <a:latin typeface="Montserrat Medium" pitchFamily="2" charset="77"/>
              </a:rPr>
            </a:br>
            <a:r>
              <a:rPr lang="en-US" sz="1200" dirty="0">
                <a:solidFill>
                  <a:schemeClr val="accent1"/>
                </a:solidFill>
                <a:latin typeface="Montserrat Medium" pitchFamily="2" charset="77"/>
              </a:rPr>
              <a:t>CONDOMINIUMS</a:t>
            </a:r>
          </a:p>
        </p:txBody>
      </p:sp>
      <p:sp>
        <p:nvSpPr>
          <p:cNvPr id="10" name="TextBox 9">
            <a:extLst>
              <a:ext uri="{FF2B5EF4-FFF2-40B4-BE49-F238E27FC236}">
                <a16:creationId xmlns:a16="http://schemas.microsoft.com/office/drawing/2014/main" id="{60CC83DA-2308-C944-6A47-2EA3FD5C1315}"/>
              </a:ext>
            </a:extLst>
          </p:cNvPr>
          <p:cNvSpPr txBox="1"/>
          <p:nvPr/>
        </p:nvSpPr>
        <p:spPr>
          <a:xfrm>
            <a:off x="8665363" y="2780446"/>
            <a:ext cx="1574879" cy="284662"/>
          </a:xfrm>
          <a:prstGeom prst="rect">
            <a:avLst/>
          </a:prstGeom>
          <a:noFill/>
        </p:spPr>
        <p:txBody>
          <a:bodyPr wrap="square" rtlCol="0">
            <a:spAutoFit/>
          </a:bodyPr>
          <a:lstStyle/>
          <a:p>
            <a:r>
              <a:rPr lang="en-US" sz="1200" dirty="0">
                <a:solidFill>
                  <a:schemeClr val="accent1"/>
                </a:solidFill>
                <a:latin typeface="Montserrat Medium" pitchFamily="2" charset="77"/>
              </a:rPr>
              <a:t>AGGREGATE</a:t>
            </a:r>
          </a:p>
        </p:txBody>
      </p:sp>
      <p:sp>
        <p:nvSpPr>
          <p:cNvPr id="13" name="TextBox 12">
            <a:extLst>
              <a:ext uri="{FF2B5EF4-FFF2-40B4-BE49-F238E27FC236}">
                <a16:creationId xmlns:a16="http://schemas.microsoft.com/office/drawing/2014/main" id="{F860AF5D-32E9-B031-DF57-A4AE6916A179}"/>
              </a:ext>
            </a:extLst>
          </p:cNvPr>
          <p:cNvSpPr txBox="1"/>
          <p:nvPr/>
        </p:nvSpPr>
        <p:spPr>
          <a:xfrm>
            <a:off x="8622061" y="3687641"/>
            <a:ext cx="2707699" cy="646331"/>
          </a:xfrm>
          <a:prstGeom prst="rect">
            <a:avLst/>
          </a:prstGeom>
          <a:noFill/>
        </p:spPr>
        <p:txBody>
          <a:bodyPr wrap="square" rtlCol="0">
            <a:spAutoFit/>
          </a:bodyPr>
          <a:lstStyle/>
          <a:p>
            <a:r>
              <a:rPr lang="en-US" sz="3600" b="1" dirty="0">
                <a:solidFill>
                  <a:schemeClr val="accent1"/>
                </a:solidFill>
                <a:latin typeface="Montserrat" pitchFamily="2" charset="77"/>
              </a:rPr>
              <a:t>$662,100</a:t>
            </a:r>
          </a:p>
        </p:txBody>
      </p:sp>
      <p:sp>
        <p:nvSpPr>
          <p:cNvPr id="17" name="TextBox 16">
            <a:extLst>
              <a:ext uri="{FF2B5EF4-FFF2-40B4-BE49-F238E27FC236}">
                <a16:creationId xmlns:a16="http://schemas.microsoft.com/office/drawing/2014/main" id="{0EC25E7D-E8D9-541D-69E8-A7AE35510721}"/>
              </a:ext>
            </a:extLst>
          </p:cNvPr>
          <p:cNvSpPr txBox="1"/>
          <p:nvPr/>
        </p:nvSpPr>
        <p:spPr>
          <a:xfrm>
            <a:off x="908776" y="1115285"/>
            <a:ext cx="4901474" cy="646331"/>
          </a:xfrm>
          <a:prstGeom prst="rect">
            <a:avLst/>
          </a:prstGeom>
          <a:noFill/>
        </p:spPr>
        <p:txBody>
          <a:bodyPr wrap="square" rtlCol="0">
            <a:spAutoFit/>
          </a:bodyPr>
          <a:lstStyle/>
          <a:p>
            <a:r>
              <a:rPr lang="en-US" sz="3600" b="1" dirty="0">
                <a:solidFill>
                  <a:schemeClr val="accent1"/>
                </a:solidFill>
                <a:latin typeface="Montserrat" pitchFamily="2" charset="77"/>
              </a:rPr>
              <a:t>ECONOMIC</a:t>
            </a:r>
            <a:endParaRPr lang="en-US" sz="4800" b="1" dirty="0">
              <a:solidFill>
                <a:schemeClr val="accent1"/>
              </a:solidFill>
              <a:latin typeface="Montserrat" pitchFamily="2" charset="77"/>
            </a:endParaRPr>
          </a:p>
        </p:txBody>
      </p:sp>
      <p:sp>
        <p:nvSpPr>
          <p:cNvPr id="18" name="TextBox 17">
            <a:extLst>
              <a:ext uri="{FF2B5EF4-FFF2-40B4-BE49-F238E27FC236}">
                <a16:creationId xmlns:a16="http://schemas.microsoft.com/office/drawing/2014/main" id="{A3B99890-AABE-23EE-3BAA-269D86FC74B4}"/>
              </a:ext>
            </a:extLst>
          </p:cNvPr>
          <p:cNvSpPr txBox="1"/>
          <p:nvPr/>
        </p:nvSpPr>
        <p:spPr>
          <a:xfrm>
            <a:off x="3867453" y="1105796"/>
            <a:ext cx="6863624" cy="646331"/>
          </a:xfrm>
          <a:prstGeom prst="rect">
            <a:avLst/>
          </a:prstGeom>
          <a:noFill/>
        </p:spPr>
        <p:txBody>
          <a:bodyPr wrap="square" rtlCol="0">
            <a:spAutoFit/>
          </a:bodyPr>
          <a:lstStyle/>
          <a:p>
            <a:r>
              <a:rPr lang="en-US" sz="3600" b="1" dirty="0">
                <a:solidFill>
                  <a:schemeClr val="accent1"/>
                </a:solidFill>
                <a:latin typeface="Montserrat" pitchFamily="2" charset="77"/>
              </a:rPr>
              <a:t>INDICATORS</a:t>
            </a:r>
          </a:p>
        </p:txBody>
      </p:sp>
      <p:pic>
        <p:nvPicPr>
          <p:cNvPr id="2" name="Graphic 1">
            <a:extLst>
              <a:ext uri="{FF2B5EF4-FFF2-40B4-BE49-F238E27FC236}">
                <a16:creationId xmlns:a16="http://schemas.microsoft.com/office/drawing/2014/main" id="{BE72884F-495D-4F57-73E6-A88AFD86E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6408441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3093C-0294-0D9B-3B27-A6F2A7422767}"/>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AD62DF50-74A0-5B6A-0138-FB00463D08CF}"/>
              </a:ext>
            </a:extLst>
          </p:cNvPr>
          <p:cNvSpPr txBox="1"/>
          <p:nvPr/>
        </p:nvSpPr>
        <p:spPr>
          <a:xfrm>
            <a:off x="908776" y="689400"/>
            <a:ext cx="8002142" cy="707886"/>
          </a:xfrm>
          <a:prstGeom prst="rect">
            <a:avLst/>
          </a:prstGeom>
          <a:noFill/>
        </p:spPr>
        <p:txBody>
          <a:bodyPr wrap="square" rtlCol="0">
            <a:spAutoFit/>
          </a:bodyPr>
          <a:lstStyle/>
          <a:p>
            <a:r>
              <a:rPr lang="en-US" sz="4000" b="1" dirty="0">
                <a:solidFill>
                  <a:schemeClr val="accent1"/>
                </a:solidFill>
                <a:latin typeface="Montserrat" pitchFamily="2" charset="77"/>
              </a:rPr>
              <a:t>BUILDING SERVICES REPORT</a:t>
            </a:r>
          </a:p>
        </p:txBody>
      </p:sp>
      <p:sp>
        <p:nvSpPr>
          <p:cNvPr id="44" name="TextBox 43">
            <a:extLst>
              <a:ext uri="{FF2B5EF4-FFF2-40B4-BE49-F238E27FC236}">
                <a16:creationId xmlns:a16="http://schemas.microsoft.com/office/drawing/2014/main" id="{E1435194-60F5-4C2C-08C2-DD0CB8B62047}"/>
              </a:ext>
            </a:extLst>
          </p:cNvPr>
          <p:cNvSpPr txBox="1"/>
          <p:nvPr/>
        </p:nvSpPr>
        <p:spPr>
          <a:xfrm>
            <a:off x="8017820" y="364737"/>
            <a:ext cx="2804159" cy="215444"/>
          </a:xfrm>
          <a:prstGeom prst="rect">
            <a:avLst/>
          </a:prstGeom>
          <a:noFill/>
        </p:spPr>
        <p:txBody>
          <a:bodyPr wrap="square" rtlCol="0">
            <a:spAutoFit/>
          </a:bodyPr>
          <a:lstStyle/>
          <a:p>
            <a:pPr marL="12700">
              <a:lnSpc>
                <a:spcPct val="100000"/>
              </a:lnSpc>
              <a:spcBef>
                <a:spcPts val="100"/>
              </a:spcBef>
            </a:pPr>
            <a:r>
              <a:rPr lang="en-CA" sz="800" i="1" dirty="0">
                <a:solidFill>
                  <a:srgbClr val="004D42"/>
                </a:solidFill>
                <a:cs typeface="Calibri"/>
              </a:rPr>
              <a:t>Source</a:t>
            </a:r>
            <a:r>
              <a:rPr lang="en-CA" sz="800" i="1" spc="5" dirty="0">
                <a:solidFill>
                  <a:srgbClr val="004D42"/>
                </a:solidFill>
                <a:cs typeface="Calibri"/>
              </a:rPr>
              <a:t>: City of London, February 18, 2026</a:t>
            </a:r>
            <a:endParaRPr lang="en-CA" sz="800" dirty="0">
              <a:cs typeface="Calibri"/>
            </a:endParaRPr>
          </a:p>
        </p:txBody>
      </p:sp>
      <p:sp>
        <p:nvSpPr>
          <p:cNvPr id="7" name="TextBox 6">
            <a:extLst>
              <a:ext uri="{FF2B5EF4-FFF2-40B4-BE49-F238E27FC236}">
                <a16:creationId xmlns:a16="http://schemas.microsoft.com/office/drawing/2014/main" id="{431C5E46-4127-D4DC-7117-BDD8C68D56BF}"/>
              </a:ext>
            </a:extLst>
          </p:cNvPr>
          <p:cNvSpPr txBox="1"/>
          <p:nvPr/>
        </p:nvSpPr>
        <p:spPr>
          <a:xfrm>
            <a:off x="972594" y="1376049"/>
            <a:ext cx="4127990" cy="523220"/>
          </a:xfrm>
          <a:prstGeom prst="rect">
            <a:avLst/>
          </a:prstGeom>
          <a:noFill/>
        </p:spPr>
        <p:txBody>
          <a:bodyPr wrap="none" rtlCol="0">
            <a:spAutoFit/>
          </a:bodyPr>
          <a:lstStyle/>
          <a:p>
            <a:r>
              <a:rPr lang="en-US" sz="2800" spc="500" dirty="0">
                <a:solidFill>
                  <a:schemeClr val="bg1">
                    <a:lumMod val="75000"/>
                  </a:schemeClr>
                </a:solidFill>
                <a:latin typeface=""/>
              </a:rPr>
              <a:t>CITY OF LONDON</a:t>
            </a:r>
          </a:p>
        </p:txBody>
      </p:sp>
      <p:graphicFrame>
        <p:nvGraphicFramePr>
          <p:cNvPr id="9" name="Table 8">
            <a:extLst>
              <a:ext uri="{FF2B5EF4-FFF2-40B4-BE49-F238E27FC236}">
                <a16:creationId xmlns:a16="http://schemas.microsoft.com/office/drawing/2014/main" id="{D6EA713A-26F2-BF32-DB54-7CF9FF0F31E9}"/>
              </a:ext>
            </a:extLst>
          </p:cNvPr>
          <p:cNvGraphicFramePr>
            <a:graphicFrameLocks noGrp="1"/>
          </p:cNvGraphicFramePr>
          <p:nvPr>
            <p:extLst>
              <p:ext uri="{D42A27DB-BD31-4B8C-83A1-F6EECF244321}">
                <p14:modId xmlns:p14="http://schemas.microsoft.com/office/powerpoint/2010/main" val="2030207950"/>
              </p:ext>
            </p:extLst>
          </p:nvPr>
        </p:nvGraphicFramePr>
        <p:xfrm>
          <a:off x="1160505" y="2507931"/>
          <a:ext cx="3213099" cy="2843996"/>
        </p:xfrm>
        <a:graphic>
          <a:graphicData uri="http://schemas.openxmlformats.org/drawingml/2006/table">
            <a:tbl>
              <a:tblPr/>
              <a:tblGrid>
                <a:gridCol w="915304">
                  <a:extLst>
                    <a:ext uri="{9D8B030D-6E8A-4147-A177-3AD203B41FA5}">
                      <a16:colId xmlns:a16="http://schemas.microsoft.com/office/drawing/2014/main" val="1612346264"/>
                    </a:ext>
                  </a:extLst>
                </a:gridCol>
                <a:gridCol w="839029">
                  <a:extLst>
                    <a:ext uri="{9D8B030D-6E8A-4147-A177-3AD203B41FA5}">
                      <a16:colId xmlns:a16="http://schemas.microsoft.com/office/drawing/2014/main" val="717339640"/>
                    </a:ext>
                  </a:extLst>
                </a:gridCol>
                <a:gridCol w="1458766">
                  <a:extLst>
                    <a:ext uri="{9D8B030D-6E8A-4147-A177-3AD203B41FA5}">
                      <a16:colId xmlns:a16="http://schemas.microsoft.com/office/drawing/2014/main" val="1025726278"/>
                    </a:ext>
                  </a:extLst>
                </a:gridCol>
              </a:tblGrid>
              <a:tr h="344103">
                <a:tc gridSpan="3">
                  <a:txBody>
                    <a:bodyPr/>
                    <a:lstStyle/>
                    <a:p>
                      <a:pPr algn="l" fontAlgn="b">
                        <a:buNone/>
                      </a:pPr>
                      <a:r>
                        <a:rPr lang="en-CA" sz="1400" b="1" i="0" u="none" strike="noStrike">
                          <a:solidFill>
                            <a:srgbClr val="034D82"/>
                          </a:solidFill>
                          <a:effectLst/>
                          <a:latin typeface="Montserrat" pitchFamily="2" charset="77"/>
                        </a:rPr>
                        <a:t>2023</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445042"/>
                  </a:ext>
                </a:extLst>
              </a:tr>
              <a:tr h="382337">
                <a:tc>
                  <a:txBody>
                    <a:bodyPr/>
                    <a:lstStyle/>
                    <a:p>
                      <a:pPr algn="l" fontAlgn="ctr">
                        <a:buNone/>
                      </a:pPr>
                      <a:r>
                        <a:rPr lang="en-CA" sz="1100" b="1" i="0" u="none" strike="noStrike" dirty="0">
                          <a:solidFill>
                            <a:srgbClr val="FFFFFF"/>
                          </a:solidFill>
                          <a:effectLst/>
                          <a:latin typeface="Montserrat" pitchFamily="2" charset="77"/>
                        </a:rPr>
                        <a:t>Category</a:t>
                      </a:r>
                    </a:p>
                  </a:txBody>
                  <a:tcPr marL="9525" marR="9525" marT="9525" marB="0" anchor="ctr">
                    <a:lnL>
                      <a:noFill/>
                    </a:lnL>
                    <a:lnR>
                      <a:noFill/>
                    </a:lnR>
                    <a:lnT>
                      <a:noFill/>
                    </a:lnT>
                    <a:lnB>
                      <a:noFill/>
                    </a:lnB>
                    <a:solidFill>
                      <a:srgbClr val="034D82"/>
                    </a:solidFill>
                  </a:tcPr>
                </a:tc>
                <a:tc>
                  <a:txBody>
                    <a:bodyPr/>
                    <a:lstStyle/>
                    <a:p>
                      <a:pPr algn="r" fontAlgn="ctr">
                        <a:buNone/>
                      </a:pPr>
                      <a:r>
                        <a:rPr lang="en-CA" sz="1100" b="1" i="0" u="none" strike="noStrike" dirty="0">
                          <a:solidFill>
                            <a:srgbClr val="FFFFFF"/>
                          </a:solidFill>
                          <a:effectLst/>
                          <a:latin typeface="Montserrat" pitchFamily="2" charset="77"/>
                        </a:rPr>
                        <a:t>Permits</a:t>
                      </a:r>
                    </a:p>
                  </a:txBody>
                  <a:tcPr marL="9525" marR="9525" marT="9525" marB="0" anchor="ctr">
                    <a:lnL>
                      <a:noFill/>
                    </a:lnL>
                    <a:lnR>
                      <a:noFill/>
                    </a:lnR>
                    <a:lnT>
                      <a:noFill/>
                    </a:lnT>
                    <a:lnB>
                      <a:noFill/>
                    </a:lnB>
                    <a:solidFill>
                      <a:srgbClr val="034D82"/>
                    </a:solidFill>
                  </a:tcPr>
                </a:tc>
                <a:tc>
                  <a:txBody>
                    <a:bodyPr/>
                    <a:lstStyle/>
                    <a:p>
                      <a:pPr algn="r" fontAlgn="ctr">
                        <a:buNone/>
                      </a:pPr>
                      <a:r>
                        <a:rPr lang="en-CA" sz="1100" b="1" i="0" u="none" strike="noStrike" dirty="0">
                          <a:solidFill>
                            <a:srgbClr val="FFFFFF"/>
                          </a:solidFill>
                          <a:effectLst/>
                          <a:latin typeface="Montserrat" pitchFamily="2" charset="77"/>
                        </a:rPr>
                        <a:t>Value ($)</a:t>
                      </a:r>
                    </a:p>
                  </a:txBody>
                  <a:tcPr marL="9525" marR="9525" marT="9525" marB="0" anchor="ctr">
                    <a:lnL>
                      <a:noFill/>
                    </a:lnL>
                    <a:lnR>
                      <a:noFill/>
                    </a:lnR>
                    <a:lnT>
                      <a:noFill/>
                    </a:lnT>
                    <a:lnB>
                      <a:noFill/>
                    </a:lnB>
                    <a:solidFill>
                      <a:srgbClr val="034D82"/>
                    </a:solidFill>
                  </a:tcPr>
                </a:tc>
                <a:extLst>
                  <a:ext uri="{0D108BD9-81ED-4DB2-BD59-A6C34878D82A}">
                    <a16:rowId xmlns:a16="http://schemas.microsoft.com/office/drawing/2014/main" val="2748588388"/>
                  </a:ext>
                </a:extLst>
              </a:tr>
              <a:tr h="352926">
                <a:tc>
                  <a:txBody>
                    <a:bodyPr/>
                    <a:lstStyle/>
                    <a:p>
                      <a:pPr algn="l" fontAlgn="ctr">
                        <a:buNone/>
                      </a:pPr>
                      <a:r>
                        <a:rPr lang="en-CA" sz="1100" b="0" i="0" u="none" strike="noStrike">
                          <a:solidFill>
                            <a:srgbClr val="000000"/>
                          </a:solidFill>
                          <a:effectLst/>
                          <a:latin typeface="Montserrat" pitchFamily="2" charset="77"/>
                        </a:rPr>
                        <a:t>Residential</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2,177</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706,036,959</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2512697873"/>
                  </a:ext>
                </a:extLst>
              </a:tr>
              <a:tr h="352926">
                <a:tc>
                  <a:txBody>
                    <a:bodyPr/>
                    <a:lstStyle/>
                    <a:p>
                      <a:pPr algn="l" fontAlgn="ctr">
                        <a:buNone/>
                      </a:pPr>
                      <a:r>
                        <a:rPr lang="en-CA" sz="1100" b="0" i="0" u="none" strike="noStrike">
                          <a:solidFill>
                            <a:srgbClr val="000000"/>
                          </a:solidFill>
                          <a:effectLst/>
                          <a:latin typeface="Montserrat" pitchFamily="2" charset="77"/>
                        </a:rPr>
                        <a:t>Commercial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343</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170,787,786</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72412193"/>
                  </a:ext>
                </a:extLst>
              </a:tr>
              <a:tr h="352926">
                <a:tc>
                  <a:txBody>
                    <a:bodyPr/>
                    <a:lstStyle/>
                    <a:p>
                      <a:pPr algn="l" fontAlgn="ctr">
                        <a:buNone/>
                      </a:pPr>
                      <a:r>
                        <a:rPr lang="en-CA" sz="1100" b="0" i="0" u="none" strike="noStrike">
                          <a:solidFill>
                            <a:srgbClr val="000000"/>
                          </a:solidFill>
                          <a:effectLst/>
                          <a:latin typeface="Montserrat" pitchFamily="2" charset="77"/>
                        </a:rPr>
                        <a:t>Industrial</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72</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135,205,948</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910789756"/>
                  </a:ext>
                </a:extLst>
              </a:tr>
              <a:tr h="352926">
                <a:tc>
                  <a:txBody>
                    <a:bodyPr/>
                    <a:lstStyle/>
                    <a:p>
                      <a:pPr algn="l" fontAlgn="ctr">
                        <a:buNone/>
                      </a:pPr>
                      <a:r>
                        <a:rPr lang="en-CA" sz="1100" b="0" i="0" u="none" strike="noStrike">
                          <a:solidFill>
                            <a:srgbClr val="000000"/>
                          </a:solidFill>
                          <a:effectLst/>
                          <a:latin typeface="Montserrat" pitchFamily="2" charset="77"/>
                        </a:rPr>
                        <a:t>Institutional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201</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191,023,417</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155864023"/>
                  </a:ext>
                </a:extLst>
              </a:tr>
              <a:tr h="352926">
                <a:tc>
                  <a:txBody>
                    <a:bodyPr/>
                    <a:lstStyle/>
                    <a:p>
                      <a:pPr algn="l" fontAlgn="ctr">
                        <a:buNone/>
                      </a:pPr>
                      <a:r>
                        <a:rPr lang="en-CA" sz="1100" b="0" i="0" u="none" strike="noStrike">
                          <a:solidFill>
                            <a:srgbClr val="000000"/>
                          </a:solidFill>
                          <a:effectLst/>
                          <a:latin typeface="Montserrat" pitchFamily="2" charset="77"/>
                        </a:rPr>
                        <a:t>Other</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798</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10,639,968</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3009361446"/>
                  </a:ext>
                </a:extLst>
              </a:tr>
              <a:tr h="352926">
                <a:tc>
                  <a:txBody>
                    <a:bodyPr/>
                    <a:lstStyle/>
                    <a:p>
                      <a:pPr algn="l" fontAlgn="ctr">
                        <a:buNone/>
                      </a:pPr>
                      <a:r>
                        <a:rPr lang="en-CA" sz="1100" b="1" i="0" u="none" strike="noStrike">
                          <a:solidFill>
                            <a:srgbClr val="000000"/>
                          </a:solidFill>
                          <a:effectLst/>
                          <a:latin typeface="Montserrat" pitchFamily="2" charset="77"/>
                        </a:rPr>
                        <a:t>Total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1" i="0" u="none" strike="noStrike">
                          <a:solidFill>
                            <a:srgbClr val="000000"/>
                          </a:solidFill>
                          <a:effectLst/>
                          <a:latin typeface="Montserrat" pitchFamily="2" charset="77"/>
                        </a:rPr>
                        <a:t>3,591</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1" i="0" u="none" strike="noStrike" dirty="0">
                          <a:solidFill>
                            <a:srgbClr val="000000"/>
                          </a:solidFill>
                          <a:effectLst/>
                          <a:latin typeface="Montserrat" pitchFamily="2" charset="77"/>
                        </a:rPr>
                        <a:t>1,213,694,078</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66110144"/>
                  </a:ext>
                </a:extLst>
              </a:tr>
            </a:tbl>
          </a:graphicData>
        </a:graphic>
      </p:graphicFrame>
      <p:graphicFrame>
        <p:nvGraphicFramePr>
          <p:cNvPr id="10" name="Table 9">
            <a:extLst>
              <a:ext uri="{FF2B5EF4-FFF2-40B4-BE49-F238E27FC236}">
                <a16:creationId xmlns:a16="http://schemas.microsoft.com/office/drawing/2014/main" id="{7BA57F74-9456-6C3D-B8DC-2E0F2929D156}"/>
              </a:ext>
            </a:extLst>
          </p:cNvPr>
          <p:cNvGraphicFramePr>
            <a:graphicFrameLocks noGrp="1"/>
          </p:cNvGraphicFramePr>
          <p:nvPr>
            <p:extLst>
              <p:ext uri="{D42A27DB-BD31-4B8C-83A1-F6EECF244321}">
                <p14:modId xmlns:p14="http://schemas.microsoft.com/office/powerpoint/2010/main" val="2102466124"/>
              </p:ext>
            </p:extLst>
          </p:nvPr>
        </p:nvGraphicFramePr>
        <p:xfrm>
          <a:off x="4677709" y="2454592"/>
          <a:ext cx="3213099" cy="2843993"/>
        </p:xfrm>
        <a:graphic>
          <a:graphicData uri="http://schemas.openxmlformats.org/drawingml/2006/table">
            <a:tbl>
              <a:tblPr/>
              <a:tblGrid>
                <a:gridCol w="915304">
                  <a:extLst>
                    <a:ext uri="{9D8B030D-6E8A-4147-A177-3AD203B41FA5}">
                      <a16:colId xmlns:a16="http://schemas.microsoft.com/office/drawing/2014/main" val="1195208322"/>
                    </a:ext>
                  </a:extLst>
                </a:gridCol>
                <a:gridCol w="839029">
                  <a:extLst>
                    <a:ext uri="{9D8B030D-6E8A-4147-A177-3AD203B41FA5}">
                      <a16:colId xmlns:a16="http://schemas.microsoft.com/office/drawing/2014/main" val="2803384996"/>
                    </a:ext>
                  </a:extLst>
                </a:gridCol>
                <a:gridCol w="1458766">
                  <a:extLst>
                    <a:ext uri="{9D8B030D-6E8A-4147-A177-3AD203B41FA5}">
                      <a16:colId xmlns:a16="http://schemas.microsoft.com/office/drawing/2014/main" val="2117815320"/>
                    </a:ext>
                  </a:extLst>
                </a:gridCol>
              </a:tblGrid>
              <a:tr h="414452">
                <a:tc gridSpan="3">
                  <a:txBody>
                    <a:bodyPr/>
                    <a:lstStyle/>
                    <a:p>
                      <a:pPr algn="l" fontAlgn="b">
                        <a:buNone/>
                      </a:pPr>
                      <a:r>
                        <a:rPr lang="en-CA" sz="1400" b="1" i="0" u="none" strike="noStrike" dirty="0">
                          <a:solidFill>
                            <a:srgbClr val="034D82"/>
                          </a:solidFill>
                          <a:effectLst/>
                          <a:latin typeface="Montserrat" pitchFamily="2" charset="77"/>
                        </a:rPr>
                        <a:t>2024</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7103209"/>
                  </a:ext>
                </a:extLst>
              </a:tr>
              <a:tr h="371577">
                <a:tc>
                  <a:txBody>
                    <a:bodyPr/>
                    <a:lstStyle/>
                    <a:p>
                      <a:pPr algn="l" fontAlgn="ctr">
                        <a:buNone/>
                      </a:pPr>
                      <a:r>
                        <a:rPr lang="en-CA" sz="1100" b="1" i="0" u="none" strike="noStrike">
                          <a:solidFill>
                            <a:srgbClr val="FFFFFF"/>
                          </a:solidFill>
                          <a:effectLst/>
                          <a:latin typeface="Montserrat" pitchFamily="2" charset="77"/>
                        </a:rPr>
                        <a:t>Category</a:t>
                      </a:r>
                    </a:p>
                  </a:txBody>
                  <a:tcPr marL="9525" marR="9525" marT="9525" marB="0" anchor="ctr">
                    <a:lnL>
                      <a:noFill/>
                    </a:lnL>
                    <a:lnR>
                      <a:noFill/>
                    </a:lnR>
                    <a:lnT>
                      <a:noFill/>
                    </a:lnT>
                    <a:lnB>
                      <a:noFill/>
                    </a:lnB>
                    <a:solidFill>
                      <a:srgbClr val="034D82"/>
                    </a:solidFill>
                  </a:tcPr>
                </a:tc>
                <a:tc>
                  <a:txBody>
                    <a:bodyPr/>
                    <a:lstStyle/>
                    <a:p>
                      <a:pPr algn="r" fontAlgn="ctr">
                        <a:buNone/>
                      </a:pPr>
                      <a:r>
                        <a:rPr lang="en-CA" sz="1100" b="1" i="0" u="none" strike="noStrike">
                          <a:solidFill>
                            <a:srgbClr val="FFFFFF"/>
                          </a:solidFill>
                          <a:effectLst/>
                          <a:latin typeface="Montserrat" pitchFamily="2" charset="77"/>
                        </a:rPr>
                        <a:t>Permits</a:t>
                      </a:r>
                    </a:p>
                  </a:txBody>
                  <a:tcPr marL="9525" marR="9525" marT="9525" marB="0" anchor="ctr">
                    <a:lnL>
                      <a:noFill/>
                    </a:lnL>
                    <a:lnR>
                      <a:noFill/>
                    </a:lnR>
                    <a:lnT>
                      <a:noFill/>
                    </a:lnT>
                    <a:lnB>
                      <a:noFill/>
                    </a:lnB>
                    <a:solidFill>
                      <a:srgbClr val="034D82"/>
                    </a:solidFill>
                  </a:tcPr>
                </a:tc>
                <a:tc>
                  <a:txBody>
                    <a:bodyPr/>
                    <a:lstStyle/>
                    <a:p>
                      <a:pPr algn="r" fontAlgn="ctr">
                        <a:buNone/>
                      </a:pPr>
                      <a:r>
                        <a:rPr lang="en-CA" sz="1100" b="1" i="0" u="none" strike="noStrike">
                          <a:solidFill>
                            <a:srgbClr val="FFFFFF"/>
                          </a:solidFill>
                          <a:effectLst/>
                          <a:latin typeface="Montserrat" pitchFamily="2" charset="77"/>
                        </a:rPr>
                        <a:t>Value ($)</a:t>
                      </a:r>
                    </a:p>
                  </a:txBody>
                  <a:tcPr marL="9525" marR="9525" marT="9525" marB="0" anchor="ctr">
                    <a:lnL>
                      <a:noFill/>
                    </a:lnL>
                    <a:lnR>
                      <a:noFill/>
                    </a:lnR>
                    <a:lnT>
                      <a:noFill/>
                    </a:lnT>
                    <a:lnB>
                      <a:noFill/>
                    </a:lnB>
                    <a:solidFill>
                      <a:srgbClr val="034D82"/>
                    </a:solidFill>
                  </a:tcPr>
                </a:tc>
                <a:extLst>
                  <a:ext uri="{0D108BD9-81ED-4DB2-BD59-A6C34878D82A}">
                    <a16:rowId xmlns:a16="http://schemas.microsoft.com/office/drawing/2014/main" val="247423696"/>
                  </a:ext>
                </a:extLst>
              </a:tr>
              <a:tr h="342994">
                <a:tc>
                  <a:txBody>
                    <a:bodyPr/>
                    <a:lstStyle/>
                    <a:p>
                      <a:pPr algn="l" fontAlgn="ctr">
                        <a:buNone/>
                      </a:pPr>
                      <a:r>
                        <a:rPr lang="en-CA" sz="1100" b="0" i="0" u="none" strike="noStrike">
                          <a:solidFill>
                            <a:srgbClr val="000000"/>
                          </a:solidFill>
                          <a:effectLst/>
                          <a:latin typeface="Montserrat" pitchFamily="2" charset="77"/>
                        </a:rPr>
                        <a:t>Residential</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2,430</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1,204,181,977</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2861257766"/>
                  </a:ext>
                </a:extLst>
              </a:tr>
              <a:tr h="342994">
                <a:tc>
                  <a:txBody>
                    <a:bodyPr/>
                    <a:lstStyle/>
                    <a:p>
                      <a:pPr algn="l" fontAlgn="ctr">
                        <a:buNone/>
                      </a:pPr>
                      <a:r>
                        <a:rPr lang="en-CA" sz="1100" b="0" i="0" u="none" strike="noStrike">
                          <a:solidFill>
                            <a:srgbClr val="000000"/>
                          </a:solidFill>
                          <a:effectLst/>
                          <a:latin typeface="Montserrat" pitchFamily="2" charset="77"/>
                        </a:rPr>
                        <a:t>Commercial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406</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165,740,309</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974524562"/>
                  </a:ext>
                </a:extLst>
              </a:tr>
              <a:tr h="342994">
                <a:tc>
                  <a:txBody>
                    <a:bodyPr/>
                    <a:lstStyle/>
                    <a:p>
                      <a:pPr algn="l" fontAlgn="ctr">
                        <a:buNone/>
                      </a:pPr>
                      <a:r>
                        <a:rPr lang="en-CA" sz="1100" b="0" i="0" u="none" strike="noStrike">
                          <a:solidFill>
                            <a:srgbClr val="000000"/>
                          </a:solidFill>
                          <a:effectLst/>
                          <a:latin typeface="Montserrat" pitchFamily="2" charset="77"/>
                        </a:rPr>
                        <a:t>Industrial</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81</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365,066,456</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515130753"/>
                  </a:ext>
                </a:extLst>
              </a:tr>
              <a:tr h="342994">
                <a:tc>
                  <a:txBody>
                    <a:bodyPr/>
                    <a:lstStyle/>
                    <a:p>
                      <a:pPr algn="l" fontAlgn="ctr">
                        <a:buNone/>
                      </a:pPr>
                      <a:r>
                        <a:rPr lang="en-CA" sz="1100" b="0" i="0" u="none" strike="noStrike">
                          <a:solidFill>
                            <a:srgbClr val="000000"/>
                          </a:solidFill>
                          <a:effectLst/>
                          <a:latin typeface="Montserrat" pitchFamily="2" charset="77"/>
                        </a:rPr>
                        <a:t>Institutional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224</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466,119,117</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869492938"/>
                  </a:ext>
                </a:extLst>
              </a:tr>
              <a:tr h="342994">
                <a:tc>
                  <a:txBody>
                    <a:bodyPr/>
                    <a:lstStyle/>
                    <a:p>
                      <a:pPr algn="l" fontAlgn="ctr">
                        <a:buNone/>
                      </a:pPr>
                      <a:r>
                        <a:rPr lang="en-CA" sz="1100" b="0" i="0" u="none" strike="noStrike">
                          <a:solidFill>
                            <a:srgbClr val="000000"/>
                          </a:solidFill>
                          <a:effectLst/>
                          <a:latin typeface="Montserrat" pitchFamily="2" charset="77"/>
                        </a:rPr>
                        <a:t>Other</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727</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10,650,343</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1360395245"/>
                  </a:ext>
                </a:extLst>
              </a:tr>
              <a:tr h="342994">
                <a:tc>
                  <a:txBody>
                    <a:bodyPr/>
                    <a:lstStyle/>
                    <a:p>
                      <a:pPr algn="l" fontAlgn="ctr">
                        <a:buNone/>
                      </a:pPr>
                      <a:r>
                        <a:rPr lang="en-CA" sz="1100" b="1" i="0" u="none" strike="noStrike" dirty="0">
                          <a:solidFill>
                            <a:srgbClr val="000000"/>
                          </a:solidFill>
                          <a:effectLst/>
                          <a:latin typeface="Montserrat" pitchFamily="2" charset="77"/>
                        </a:rPr>
                        <a:t>Total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1" i="0" u="none" strike="noStrike">
                          <a:solidFill>
                            <a:srgbClr val="000000"/>
                          </a:solidFill>
                          <a:effectLst/>
                          <a:latin typeface="Montserrat" pitchFamily="2" charset="77"/>
                        </a:rPr>
                        <a:t>3,868</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1" i="0" u="none" strike="noStrike" dirty="0">
                          <a:solidFill>
                            <a:srgbClr val="000000"/>
                          </a:solidFill>
                          <a:effectLst/>
                          <a:latin typeface="Montserrat" pitchFamily="2" charset="77"/>
                        </a:rPr>
                        <a:t>2,211,758,202</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72009771"/>
                  </a:ext>
                </a:extLst>
              </a:tr>
            </a:tbl>
          </a:graphicData>
        </a:graphic>
      </p:graphicFrame>
      <p:graphicFrame>
        <p:nvGraphicFramePr>
          <p:cNvPr id="11" name="Table 10">
            <a:extLst>
              <a:ext uri="{FF2B5EF4-FFF2-40B4-BE49-F238E27FC236}">
                <a16:creationId xmlns:a16="http://schemas.microsoft.com/office/drawing/2014/main" id="{19A08D14-D13D-E730-7478-10F1BFABC1B9}"/>
              </a:ext>
            </a:extLst>
          </p:cNvPr>
          <p:cNvGraphicFramePr>
            <a:graphicFrameLocks noGrp="1"/>
          </p:cNvGraphicFramePr>
          <p:nvPr>
            <p:extLst>
              <p:ext uri="{D42A27DB-BD31-4B8C-83A1-F6EECF244321}">
                <p14:modId xmlns:p14="http://schemas.microsoft.com/office/powerpoint/2010/main" val="3359808881"/>
              </p:ext>
            </p:extLst>
          </p:nvPr>
        </p:nvGraphicFramePr>
        <p:xfrm>
          <a:off x="8194913" y="2445177"/>
          <a:ext cx="3213099" cy="2853410"/>
        </p:xfrm>
        <a:graphic>
          <a:graphicData uri="http://schemas.openxmlformats.org/drawingml/2006/table">
            <a:tbl>
              <a:tblPr/>
              <a:tblGrid>
                <a:gridCol w="915304">
                  <a:extLst>
                    <a:ext uri="{9D8B030D-6E8A-4147-A177-3AD203B41FA5}">
                      <a16:colId xmlns:a16="http://schemas.microsoft.com/office/drawing/2014/main" val="2020398504"/>
                    </a:ext>
                  </a:extLst>
                </a:gridCol>
                <a:gridCol w="839029">
                  <a:extLst>
                    <a:ext uri="{9D8B030D-6E8A-4147-A177-3AD203B41FA5}">
                      <a16:colId xmlns:a16="http://schemas.microsoft.com/office/drawing/2014/main" val="2561229212"/>
                    </a:ext>
                  </a:extLst>
                </a:gridCol>
                <a:gridCol w="1458766">
                  <a:extLst>
                    <a:ext uri="{9D8B030D-6E8A-4147-A177-3AD203B41FA5}">
                      <a16:colId xmlns:a16="http://schemas.microsoft.com/office/drawing/2014/main" val="3762453532"/>
                    </a:ext>
                  </a:extLst>
                </a:gridCol>
              </a:tblGrid>
              <a:tr h="415823">
                <a:tc gridSpan="3">
                  <a:txBody>
                    <a:bodyPr/>
                    <a:lstStyle/>
                    <a:p>
                      <a:pPr algn="l" fontAlgn="b">
                        <a:buNone/>
                      </a:pPr>
                      <a:r>
                        <a:rPr lang="en-CA" sz="1400" b="1" i="0" u="none" strike="noStrike">
                          <a:solidFill>
                            <a:srgbClr val="034D82"/>
                          </a:solidFill>
                          <a:effectLst/>
                          <a:latin typeface="Montserrat" pitchFamily="2" charset="77"/>
                        </a:rPr>
                        <a:t>2025</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7155160"/>
                  </a:ext>
                </a:extLst>
              </a:tr>
              <a:tr h="372807">
                <a:tc>
                  <a:txBody>
                    <a:bodyPr/>
                    <a:lstStyle/>
                    <a:p>
                      <a:pPr algn="l" fontAlgn="ctr">
                        <a:buNone/>
                      </a:pPr>
                      <a:r>
                        <a:rPr lang="en-CA" sz="1100" b="1" i="0" u="none" strike="noStrike">
                          <a:solidFill>
                            <a:srgbClr val="FFFFFF"/>
                          </a:solidFill>
                          <a:effectLst/>
                          <a:latin typeface="Montserrat" pitchFamily="2" charset="77"/>
                        </a:rPr>
                        <a:t>Category</a:t>
                      </a:r>
                    </a:p>
                  </a:txBody>
                  <a:tcPr marL="9525" marR="9525" marT="9525" marB="0" anchor="ctr">
                    <a:lnL>
                      <a:noFill/>
                    </a:lnL>
                    <a:lnR>
                      <a:noFill/>
                    </a:lnR>
                    <a:lnT>
                      <a:noFill/>
                    </a:lnT>
                    <a:lnB>
                      <a:noFill/>
                    </a:lnB>
                    <a:solidFill>
                      <a:srgbClr val="034D82"/>
                    </a:solidFill>
                  </a:tcPr>
                </a:tc>
                <a:tc>
                  <a:txBody>
                    <a:bodyPr/>
                    <a:lstStyle/>
                    <a:p>
                      <a:pPr algn="r" fontAlgn="ctr">
                        <a:buNone/>
                      </a:pPr>
                      <a:r>
                        <a:rPr lang="en-CA" sz="1100" b="1" i="0" u="none" strike="noStrike">
                          <a:solidFill>
                            <a:srgbClr val="FFFFFF"/>
                          </a:solidFill>
                          <a:effectLst/>
                          <a:latin typeface="Montserrat" pitchFamily="2" charset="77"/>
                        </a:rPr>
                        <a:t>Permits</a:t>
                      </a:r>
                    </a:p>
                  </a:txBody>
                  <a:tcPr marL="9525" marR="9525" marT="9525" marB="0" anchor="ctr">
                    <a:lnL>
                      <a:noFill/>
                    </a:lnL>
                    <a:lnR>
                      <a:noFill/>
                    </a:lnR>
                    <a:lnT>
                      <a:noFill/>
                    </a:lnT>
                    <a:lnB>
                      <a:noFill/>
                    </a:lnB>
                    <a:solidFill>
                      <a:srgbClr val="034D82"/>
                    </a:solidFill>
                  </a:tcPr>
                </a:tc>
                <a:tc>
                  <a:txBody>
                    <a:bodyPr/>
                    <a:lstStyle/>
                    <a:p>
                      <a:pPr algn="r" fontAlgn="ctr">
                        <a:buNone/>
                      </a:pPr>
                      <a:r>
                        <a:rPr lang="en-CA" sz="1100" b="1" i="0" u="none" strike="noStrike">
                          <a:solidFill>
                            <a:srgbClr val="FFFFFF"/>
                          </a:solidFill>
                          <a:effectLst/>
                          <a:latin typeface="Montserrat" pitchFamily="2" charset="77"/>
                        </a:rPr>
                        <a:t>Value ($)</a:t>
                      </a:r>
                    </a:p>
                  </a:txBody>
                  <a:tcPr marL="9525" marR="9525" marT="9525" marB="0" anchor="ctr">
                    <a:lnL>
                      <a:noFill/>
                    </a:lnL>
                    <a:lnR>
                      <a:noFill/>
                    </a:lnR>
                    <a:lnT>
                      <a:noFill/>
                    </a:lnT>
                    <a:lnB>
                      <a:noFill/>
                    </a:lnB>
                    <a:solidFill>
                      <a:srgbClr val="034D82"/>
                    </a:solidFill>
                  </a:tcPr>
                </a:tc>
                <a:extLst>
                  <a:ext uri="{0D108BD9-81ED-4DB2-BD59-A6C34878D82A}">
                    <a16:rowId xmlns:a16="http://schemas.microsoft.com/office/drawing/2014/main" val="749511880"/>
                  </a:ext>
                </a:extLst>
              </a:tr>
              <a:tr h="344130">
                <a:tc>
                  <a:txBody>
                    <a:bodyPr/>
                    <a:lstStyle/>
                    <a:p>
                      <a:pPr algn="l" fontAlgn="ctr">
                        <a:buNone/>
                      </a:pPr>
                      <a:r>
                        <a:rPr lang="en-CA" sz="1100" b="0" i="0" u="none" strike="noStrike">
                          <a:solidFill>
                            <a:srgbClr val="000000"/>
                          </a:solidFill>
                          <a:effectLst/>
                          <a:latin typeface="Montserrat" pitchFamily="2" charset="77"/>
                        </a:rPr>
                        <a:t>Residential</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2,236</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1,836,119,215</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1932239661"/>
                  </a:ext>
                </a:extLst>
              </a:tr>
              <a:tr h="344130">
                <a:tc>
                  <a:txBody>
                    <a:bodyPr/>
                    <a:lstStyle/>
                    <a:p>
                      <a:pPr algn="l" fontAlgn="ctr">
                        <a:buNone/>
                      </a:pPr>
                      <a:r>
                        <a:rPr lang="en-CA" sz="1100" b="0" i="0" u="none" strike="noStrike">
                          <a:solidFill>
                            <a:srgbClr val="000000"/>
                          </a:solidFill>
                          <a:effectLst/>
                          <a:latin typeface="Montserrat" pitchFamily="2" charset="77"/>
                        </a:rPr>
                        <a:t>Commercial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408</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187,840,796</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060114321"/>
                  </a:ext>
                </a:extLst>
              </a:tr>
              <a:tr h="344130">
                <a:tc>
                  <a:txBody>
                    <a:bodyPr/>
                    <a:lstStyle/>
                    <a:p>
                      <a:pPr algn="l" fontAlgn="ctr">
                        <a:buNone/>
                      </a:pPr>
                      <a:r>
                        <a:rPr lang="en-CA" sz="1100" b="0" i="0" u="none" strike="noStrike">
                          <a:solidFill>
                            <a:srgbClr val="000000"/>
                          </a:solidFill>
                          <a:effectLst/>
                          <a:latin typeface="Montserrat" pitchFamily="2" charset="77"/>
                        </a:rPr>
                        <a:t>Industrial</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65</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181,619,408</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1600337206"/>
                  </a:ext>
                </a:extLst>
              </a:tr>
              <a:tr h="344130">
                <a:tc>
                  <a:txBody>
                    <a:bodyPr/>
                    <a:lstStyle/>
                    <a:p>
                      <a:pPr algn="l" fontAlgn="ctr">
                        <a:buNone/>
                      </a:pPr>
                      <a:r>
                        <a:rPr lang="en-CA" sz="1100" b="0" i="0" u="none" strike="noStrike">
                          <a:solidFill>
                            <a:srgbClr val="000000"/>
                          </a:solidFill>
                          <a:effectLst/>
                          <a:latin typeface="Montserrat" pitchFamily="2" charset="77"/>
                        </a:rPr>
                        <a:t>Institutional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204</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0" i="0" u="none" strike="noStrike">
                          <a:solidFill>
                            <a:srgbClr val="000000"/>
                          </a:solidFill>
                          <a:effectLst/>
                          <a:latin typeface="Montserrat" pitchFamily="2" charset="77"/>
                        </a:rPr>
                        <a:t>492,069,258</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984676612"/>
                  </a:ext>
                </a:extLst>
              </a:tr>
              <a:tr h="344130">
                <a:tc>
                  <a:txBody>
                    <a:bodyPr/>
                    <a:lstStyle/>
                    <a:p>
                      <a:pPr algn="l" fontAlgn="ctr">
                        <a:buNone/>
                      </a:pPr>
                      <a:r>
                        <a:rPr lang="en-CA" sz="1100" b="0" i="0" u="none" strike="noStrike">
                          <a:solidFill>
                            <a:srgbClr val="000000"/>
                          </a:solidFill>
                          <a:effectLst/>
                          <a:latin typeface="Montserrat" pitchFamily="2" charset="77"/>
                        </a:rPr>
                        <a:t>Other</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dirty="0">
                          <a:solidFill>
                            <a:srgbClr val="000000"/>
                          </a:solidFill>
                          <a:effectLst/>
                          <a:latin typeface="Montserrat" pitchFamily="2" charset="77"/>
                        </a:rPr>
                        <a:t>792</a:t>
                      </a:r>
                    </a:p>
                  </a:txBody>
                  <a:tcPr marL="9525" marR="9525" marT="9525" marB="0" anchor="ctr">
                    <a:lnL>
                      <a:noFill/>
                    </a:lnL>
                    <a:lnR>
                      <a:noFill/>
                    </a:lnR>
                    <a:lnT>
                      <a:noFill/>
                    </a:lnT>
                    <a:lnB>
                      <a:noFill/>
                    </a:lnB>
                    <a:solidFill>
                      <a:srgbClr val="D7EEF5"/>
                    </a:solidFill>
                  </a:tcPr>
                </a:tc>
                <a:tc>
                  <a:txBody>
                    <a:bodyPr/>
                    <a:lstStyle/>
                    <a:p>
                      <a:pPr algn="r" fontAlgn="ctr">
                        <a:buNone/>
                      </a:pPr>
                      <a:r>
                        <a:rPr lang="en-CA" sz="1100" b="0" i="0" u="none" strike="noStrike">
                          <a:solidFill>
                            <a:srgbClr val="000000"/>
                          </a:solidFill>
                          <a:effectLst/>
                          <a:latin typeface="Montserrat" pitchFamily="2" charset="77"/>
                        </a:rPr>
                        <a:t>15,373,892</a:t>
                      </a:r>
                    </a:p>
                  </a:txBody>
                  <a:tcPr marL="9525" marR="9525" marT="9525" marB="0" anchor="ctr">
                    <a:lnL>
                      <a:noFill/>
                    </a:lnL>
                    <a:lnR>
                      <a:noFill/>
                    </a:lnR>
                    <a:lnT>
                      <a:noFill/>
                    </a:lnT>
                    <a:lnB>
                      <a:noFill/>
                    </a:lnB>
                    <a:solidFill>
                      <a:srgbClr val="D7EEF5"/>
                    </a:solidFill>
                  </a:tcPr>
                </a:tc>
                <a:extLst>
                  <a:ext uri="{0D108BD9-81ED-4DB2-BD59-A6C34878D82A}">
                    <a16:rowId xmlns:a16="http://schemas.microsoft.com/office/drawing/2014/main" val="266934326"/>
                  </a:ext>
                </a:extLst>
              </a:tr>
              <a:tr h="344130">
                <a:tc>
                  <a:txBody>
                    <a:bodyPr/>
                    <a:lstStyle/>
                    <a:p>
                      <a:pPr algn="l" fontAlgn="ctr">
                        <a:buNone/>
                      </a:pPr>
                      <a:r>
                        <a:rPr lang="en-CA" sz="1100" b="1" i="0" u="none" strike="noStrike">
                          <a:solidFill>
                            <a:srgbClr val="000000"/>
                          </a:solidFill>
                          <a:effectLst/>
                          <a:latin typeface="Montserrat" pitchFamily="2" charset="77"/>
                        </a:rPr>
                        <a:t>Total</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1" i="0" u="none" strike="noStrike">
                          <a:solidFill>
                            <a:srgbClr val="000000"/>
                          </a:solidFill>
                          <a:effectLst/>
                          <a:latin typeface="Montserrat" pitchFamily="2" charset="77"/>
                        </a:rPr>
                        <a:t>3,705</a:t>
                      </a:r>
                    </a:p>
                  </a:txBody>
                  <a:tcPr marL="9525" marR="9525" marT="9525" marB="0" anchor="ctr">
                    <a:lnL>
                      <a:noFill/>
                    </a:lnL>
                    <a:lnR>
                      <a:noFill/>
                    </a:lnR>
                    <a:lnT>
                      <a:noFill/>
                    </a:lnT>
                    <a:lnB>
                      <a:noFill/>
                    </a:lnB>
                    <a:solidFill>
                      <a:srgbClr val="FFFFFF"/>
                    </a:solidFill>
                  </a:tcPr>
                </a:tc>
                <a:tc>
                  <a:txBody>
                    <a:bodyPr/>
                    <a:lstStyle/>
                    <a:p>
                      <a:pPr algn="r" fontAlgn="ctr">
                        <a:buNone/>
                      </a:pPr>
                      <a:r>
                        <a:rPr lang="en-CA" sz="1100" b="1" i="0" u="none" strike="noStrike" dirty="0">
                          <a:solidFill>
                            <a:srgbClr val="000000"/>
                          </a:solidFill>
                          <a:effectLst/>
                          <a:latin typeface="Montserrat" pitchFamily="2" charset="77"/>
                        </a:rPr>
                        <a:t>2,713,022,569</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409069079"/>
                  </a:ext>
                </a:extLst>
              </a:tr>
            </a:tbl>
          </a:graphicData>
        </a:graphic>
      </p:graphicFrame>
      <p:pic>
        <p:nvPicPr>
          <p:cNvPr id="2" name="Graphic 1">
            <a:extLst>
              <a:ext uri="{FF2B5EF4-FFF2-40B4-BE49-F238E27FC236}">
                <a16:creationId xmlns:a16="http://schemas.microsoft.com/office/drawing/2014/main" id="{3E80B4FF-8C3C-7478-E62D-A02622F1FF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64706000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DF617-D66C-E326-786D-6D54AA0603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E2F3DAE-AEF9-E005-50C3-F58C2FDE29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9000"/>
                    </a14:imgEffect>
                  </a14:imgLayer>
                </a14:imgProps>
              </a:ext>
            </a:extLst>
          </a:blip>
          <a:srcRect l="11450" t="17808" r="4910" b="11453"/>
          <a:stretch/>
        </p:blipFill>
        <p:spPr>
          <a:xfrm>
            <a:off x="0" y="1581563"/>
            <a:ext cx="12192000" cy="6858001"/>
          </a:xfrm>
          <a:prstGeom prst="rect">
            <a:avLst/>
          </a:prstGeom>
        </p:spPr>
      </p:pic>
      <p:sp>
        <p:nvSpPr>
          <p:cNvPr id="2" name="TextBox 1">
            <a:extLst>
              <a:ext uri="{FF2B5EF4-FFF2-40B4-BE49-F238E27FC236}">
                <a16:creationId xmlns:a16="http://schemas.microsoft.com/office/drawing/2014/main" id="{FFC8FC8A-E915-7E6B-4097-F4DEB1CEB26B}"/>
              </a:ext>
            </a:extLst>
          </p:cNvPr>
          <p:cNvSpPr txBox="1"/>
          <p:nvPr/>
        </p:nvSpPr>
        <p:spPr>
          <a:xfrm>
            <a:off x="3684122" y="3428999"/>
            <a:ext cx="4823756" cy="1107996"/>
          </a:xfrm>
          <a:prstGeom prst="rect">
            <a:avLst/>
          </a:prstGeom>
          <a:noFill/>
        </p:spPr>
        <p:txBody>
          <a:bodyPr wrap="none" rtlCol="0">
            <a:spAutoFit/>
          </a:bodyPr>
          <a:lstStyle/>
          <a:p>
            <a:r>
              <a:rPr lang="en-US" sz="6600" b="1" dirty="0">
                <a:solidFill>
                  <a:schemeClr val="bg1"/>
                </a:solidFill>
                <a:latin typeface="Montserrat" pitchFamily="2" charset="77"/>
              </a:rPr>
              <a:t>Thank you</a:t>
            </a:r>
          </a:p>
        </p:txBody>
      </p:sp>
      <p:pic>
        <p:nvPicPr>
          <p:cNvPr id="4" name="Graphic 3">
            <a:extLst>
              <a:ext uri="{FF2B5EF4-FFF2-40B4-BE49-F238E27FC236}">
                <a16:creationId xmlns:a16="http://schemas.microsoft.com/office/drawing/2014/main" id="{C258016F-5CC1-8991-753F-7D25D02B5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12584"/>
            <a:ext cx="3967546" cy="2902187"/>
          </a:xfrm>
          <a:prstGeom prst="rect">
            <a:avLst/>
          </a:prstGeom>
        </p:spPr>
      </p:pic>
    </p:spTree>
    <p:extLst>
      <p:ext uri="{BB962C8B-B14F-4D97-AF65-F5344CB8AC3E}">
        <p14:creationId xmlns:p14="http://schemas.microsoft.com/office/powerpoint/2010/main" val="36768077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27C2B-269C-4CA1-6F49-5A374C4D67DA}"/>
              </a:ext>
            </a:extLst>
          </p:cNvPr>
          <p:cNvPicPr>
            <a:picLocks noChangeAspect="1"/>
          </p:cNvPicPr>
          <p:nvPr/>
        </p:nvPicPr>
        <p:blipFill>
          <a:blip r:embed="rId3"/>
          <a:srcRect b="23614"/>
          <a:stretch/>
        </p:blipFill>
        <p:spPr>
          <a:xfrm>
            <a:off x="1" y="-49010"/>
            <a:ext cx="12297102" cy="5268373"/>
          </a:xfrm>
          <a:prstGeom prst="rect">
            <a:avLst/>
          </a:prstGeom>
        </p:spPr>
      </p:pic>
      <p:sp>
        <p:nvSpPr>
          <p:cNvPr id="8" name="Rectangle 7">
            <a:extLst>
              <a:ext uri="{FF2B5EF4-FFF2-40B4-BE49-F238E27FC236}">
                <a16:creationId xmlns:a16="http://schemas.microsoft.com/office/drawing/2014/main" id="{06FC6A98-C4C2-A18D-96E9-C231D02B20BD}"/>
              </a:ext>
            </a:extLst>
          </p:cNvPr>
          <p:cNvSpPr/>
          <p:nvPr/>
        </p:nvSpPr>
        <p:spPr>
          <a:xfrm>
            <a:off x="0" y="5212492"/>
            <a:ext cx="12192000" cy="1645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hat we do title">
            <a:extLst>
              <a:ext uri="{FF2B5EF4-FFF2-40B4-BE49-F238E27FC236}">
                <a16:creationId xmlns:a16="http://schemas.microsoft.com/office/drawing/2014/main" id="{5B5D656A-B6D8-5817-F1FE-0DD87639E316}"/>
              </a:ext>
            </a:extLst>
          </p:cNvPr>
          <p:cNvSpPr txBox="1">
            <a:spLocks/>
          </p:cNvSpPr>
          <p:nvPr/>
        </p:nvSpPr>
        <p:spPr>
          <a:xfrm>
            <a:off x="1038092" y="5278628"/>
            <a:ext cx="4372018"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Proxima Nova Th" panose="02000506030000020004" pitchFamily="2" charset="77"/>
                <a:ea typeface="+mj-ea"/>
                <a:cs typeface="+mj-cs"/>
              </a:defRPr>
            </a:lvl1pPr>
          </a:lstStyle>
          <a:p>
            <a:r>
              <a:rPr lang="en-US" dirty="0">
                <a:latin typeface="Montserrat" pitchFamily="2" charset="77"/>
              </a:rPr>
              <a:t>WHAT WE DO</a:t>
            </a:r>
          </a:p>
        </p:txBody>
      </p:sp>
      <p:sp>
        <p:nvSpPr>
          <p:cNvPr id="20" name="Bottom right circle">
            <a:extLst>
              <a:ext uri="{FF2B5EF4-FFF2-40B4-BE49-F238E27FC236}">
                <a16:creationId xmlns:a16="http://schemas.microsoft.com/office/drawing/2014/main" id="{DD3558B7-FF9F-BA75-B7C9-233ED4671B99}"/>
              </a:ext>
            </a:extLst>
          </p:cNvPr>
          <p:cNvSpPr/>
          <p:nvPr/>
        </p:nvSpPr>
        <p:spPr>
          <a:xfrm>
            <a:off x="9046671" y="2241349"/>
            <a:ext cx="2373502" cy="2373502"/>
          </a:xfrm>
          <a:prstGeom prst="ellipse">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ottom right circle">
            <a:extLst>
              <a:ext uri="{FF2B5EF4-FFF2-40B4-BE49-F238E27FC236}">
                <a16:creationId xmlns:a16="http://schemas.microsoft.com/office/drawing/2014/main" id="{DEE30A88-5077-E795-ABEF-FAA70601AFD7}"/>
              </a:ext>
            </a:extLst>
          </p:cNvPr>
          <p:cNvSpPr/>
          <p:nvPr/>
        </p:nvSpPr>
        <p:spPr>
          <a:xfrm>
            <a:off x="518672" y="2241349"/>
            <a:ext cx="2373502" cy="2373502"/>
          </a:xfrm>
          <a:prstGeom prst="ellipse">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5" name="Group 44">
            <a:extLst>
              <a:ext uri="{FF2B5EF4-FFF2-40B4-BE49-F238E27FC236}">
                <a16:creationId xmlns:a16="http://schemas.microsoft.com/office/drawing/2014/main" id="{85F9AADF-88F4-1972-26B9-DF1808A44FA2}"/>
              </a:ext>
            </a:extLst>
          </p:cNvPr>
          <p:cNvGrpSpPr/>
          <p:nvPr/>
        </p:nvGrpSpPr>
        <p:grpSpPr>
          <a:xfrm>
            <a:off x="835628" y="2683159"/>
            <a:ext cx="1901572" cy="1344013"/>
            <a:chOff x="1360785" y="2683159"/>
            <a:chExt cx="1901572" cy="1344013"/>
          </a:xfrm>
        </p:grpSpPr>
        <p:sp>
          <p:nvSpPr>
            <p:cNvPr id="22" name="TextBox 21">
              <a:extLst>
                <a:ext uri="{FF2B5EF4-FFF2-40B4-BE49-F238E27FC236}">
                  <a16:creationId xmlns:a16="http://schemas.microsoft.com/office/drawing/2014/main" id="{36386AA2-CBF8-2A5C-2453-03203AB7A64E}"/>
                </a:ext>
              </a:extLst>
            </p:cNvPr>
            <p:cNvSpPr txBox="1"/>
            <p:nvPr/>
          </p:nvSpPr>
          <p:spPr>
            <a:xfrm>
              <a:off x="1742983" y="2683159"/>
              <a:ext cx="995785" cy="369332"/>
            </a:xfrm>
            <a:prstGeom prst="rect">
              <a:avLst/>
            </a:prstGeom>
            <a:noFill/>
          </p:spPr>
          <p:txBody>
            <a:bodyPr wrap="none" rtlCol="0">
              <a:spAutoFit/>
            </a:bodyPr>
            <a:lstStyle/>
            <a:p>
              <a:r>
                <a:rPr lang="en-US" b="1" dirty="0">
                  <a:latin typeface="Proxima Nova Th" panose="02000506030000020004" pitchFamily="2" charset="77"/>
                </a:rPr>
                <a:t>INVEST</a:t>
              </a:r>
            </a:p>
          </p:txBody>
        </p:sp>
        <p:sp>
          <p:nvSpPr>
            <p:cNvPr id="23" name="TextBox 22">
              <a:extLst>
                <a:ext uri="{FF2B5EF4-FFF2-40B4-BE49-F238E27FC236}">
                  <a16:creationId xmlns:a16="http://schemas.microsoft.com/office/drawing/2014/main" id="{8FBCC72B-4203-C05B-8F91-5A985B4A4B6A}"/>
                </a:ext>
              </a:extLst>
            </p:cNvPr>
            <p:cNvSpPr txBox="1"/>
            <p:nvPr/>
          </p:nvSpPr>
          <p:spPr>
            <a:xfrm>
              <a:off x="1360785" y="3073065"/>
              <a:ext cx="1901572" cy="954107"/>
            </a:xfrm>
            <a:prstGeom prst="rect">
              <a:avLst/>
            </a:prstGeom>
            <a:noFill/>
          </p:spPr>
          <p:txBody>
            <a:bodyPr wrap="square" rtlCol="0">
              <a:spAutoFit/>
            </a:bodyPr>
            <a:lstStyle/>
            <a:p>
              <a:r>
                <a:rPr lang="en-US" sz="1400" kern="0" dirty="0">
                  <a:latin typeface="Montserrat" pitchFamily="2" charset="77"/>
                  <a:ea typeface="Verdana" panose="020B0604030504040204" pitchFamily="34" charset="0"/>
                </a:rPr>
                <a:t>We attract new investment and jobs into the city.</a:t>
              </a:r>
            </a:p>
            <a:p>
              <a:endParaRPr lang="en-US" sz="1400" dirty="0"/>
            </a:p>
          </p:txBody>
        </p:sp>
      </p:grpSp>
      <p:sp>
        <p:nvSpPr>
          <p:cNvPr id="11" name="Bottom right circle">
            <a:extLst>
              <a:ext uri="{FF2B5EF4-FFF2-40B4-BE49-F238E27FC236}">
                <a16:creationId xmlns:a16="http://schemas.microsoft.com/office/drawing/2014/main" id="{08752933-7FA0-F161-6E14-EEA3C6304E05}"/>
              </a:ext>
            </a:extLst>
          </p:cNvPr>
          <p:cNvSpPr/>
          <p:nvPr/>
        </p:nvSpPr>
        <p:spPr>
          <a:xfrm>
            <a:off x="3314994" y="2241349"/>
            <a:ext cx="2373502" cy="2373502"/>
          </a:xfrm>
          <a:prstGeom prst="ellipse">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818A3BC9-E8BB-EDE8-8A6E-1538DF6181D2}"/>
              </a:ext>
            </a:extLst>
          </p:cNvPr>
          <p:cNvSpPr txBox="1"/>
          <p:nvPr/>
        </p:nvSpPr>
        <p:spPr>
          <a:xfrm>
            <a:off x="4070166" y="2683159"/>
            <a:ext cx="1038384" cy="369332"/>
          </a:xfrm>
          <a:prstGeom prst="rect">
            <a:avLst/>
          </a:prstGeom>
          <a:noFill/>
        </p:spPr>
        <p:txBody>
          <a:bodyPr wrap="square" rtlCol="0">
            <a:spAutoFit/>
          </a:bodyPr>
          <a:lstStyle/>
          <a:p>
            <a:r>
              <a:rPr lang="en-US" b="1" dirty="0">
                <a:latin typeface="Proxima Nova Th" panose="02000506030000020004" pitchFamily="2" charset="77"/>
              </a:rPr>
              <a:t>GROW</a:t>
            </a:r>
          </a:p>
        </p:txBody>
      </p:sp>
      <p:sp>
        <p:nvSpPr>
          <p:cNvPr id="26" name="TextBox 25">
            <a:extLst>
              <a:ext uri="{FF2B5EF4-FFF2-40B4-BE49-F238E27FC236}">
                <a16:creationId xmlns:a16="http://schemas.microsoft.com/office/drawing/2014/main" id="{116A094A-7D47-34F4-B581-C7A7A5E3AC2C}"/>
              </a:ext>
            </a:extLst>
          </p:cNvPr>
          <p:cNvSpPr txBox="1"/>
          <p:nvPr/>
        </p:nvSpPr>
        <p:spPr>
          <a:xfrm>
            <a:off x="3482399" y="3052491"/>
            <a:ext cx="2259030" cy="1025345"/>
          </a:xfrm>
          <a:prstGeom prst="rect">
            <a:avLst/>
          </a:prstGeom>
          <a:noFill/>
        </p:spPr>
        <p:txBody>
          <a:bodyPr wrap="square" rtlCol="0">
            <a:spAutoFit/>
          </a:bodyPr>
          <a:lstStyle/>
          <a:p>
            <a:pPr marL="0" indent="0" algn="l" rtl="0">
              <a:lnSpc>
                <a:spcPct val="110000"/>
              </a:lnSpc>
              <a:buSzPts val="3300"/>
            </a:pPr>
            <a:r>
              <a:rPr lang="en-US" sz="1400" kern="0" dirty="0">
                <a:latin typeface="Montserrat" pitchFamily="2" charset="77"/>
                <a:ea typeface="Verdana" panose="020B0604030504040204" pitchFamily="34" charset="0"/>
              </a:rPr>
              <a:t>We foster scale-up activity and long-term growth of existing London businesses.</a:t>
            </a:r>
          </a:p>
        </p:txBody>
      </p:sp>
      <p:sp>
        <p:nvSpPr>
          <p:cNvPr id="3" name="Bottom right circle">
            <a:extLst>
              <a:ext uri="{FF2B5EF4-FFF2-40B4-BE49-F238E27FC236}">
                <a16:creationId xmlns:a16="http://schemas.microsoft.com/office/drawing/2014/main" id="{D89CF638-B496-4353-F510-6FD6395C982C}"/>
              </a:ext>
            </a:extLst>
          </p:cNvPr>
          <p:cNvSpPr/>
          <p:nvPr/>
        </p:nvSpPr>
        <p:spPr>
          <a:xfrm>
            <a:off x="6207299" y="2241349"/>
            <a:ext cx="2373502" cy="2373502"/>
          </a:xfrm>
          <a:prstGeom prst="ellipse">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D216F1CC-AEFE-893A-1AA3-9CF171EFB498}"/>
              </a:ext>
            </a:extLst>
          </p:cNvPr>
          <p:cNvSpPr txBox="1"/>
          <p:nvPr/>
        </p:nvSpPr>
        <p:spPr>
          <a:xfrm>
            <a:off x="6950210" y="2683159"/>
            <a:ext cx="1047082" cy="369332"/>
          </a:xfrm>
          <a:prstGeom prst="rect">
            <a:avLst/>
          </a:prstGeom>
          <a:noFill/>
        </p:spPr>
        <p:txBody>
          <a:bodyPr wrap="none" rtlCol="0">
            <a:spAutoFit/>
          </a:bodyPr>
          <a:lstStyle/>
          <a:p>
            <a:r>
              <a:rPr lang="en-US" b="1" dirty="0">
                <a:latin typeface="Proxima Nova Th" panose="02000506030000020004" pitchFamily="2" charset="77"/>
              </a:rPr>
              <a:t>TALENT</a:t>
            </a:r>
          </a:p>
        </p:txBody>
      </p:sp>
      <p:sp>
        <p:nvSpPr>
          <p:cNvPr id="35" name="TextBox 34">
            <a:extLst>
              <a:ext uri="{FF2B5EF4-FFF2-40B4-BE49-F238E27FC236}">
                <a16:creationId xmlns:a16="http://schemas.microsoft.com/office/drawing/2014/main" id="{DE173941-AA95-B37E-6133-104AEA301080}"/>
              </a:ext>
            </a:extLst>
          </p:cNvPr>
          <p:cNvSpPr txBox="1"/>
          <p:nvPr/>
        </p:nvSpPr>
        <p:spPr>
          <a:xfrm>
            <a:off x="6427151" y="3054124"/>
            <a:ext cx="2195575" cy="1262333"/>
          </a:xfrm>
          <a:prstGeom prst="rect">
            <a:avLst/>
          </a:prstGeom>
          <a:noFill/>
        </p:spPr>
        <p:txBody>
          <a:bodyPr wrap="square" rtlCol="0">
            <a:spAutoFit/>
          </a:bodyPr>
          <a:lstStyle/>
          <a:p>
            <a:pPr algn="l" rtl="0">
              <a:lnSpc>
                <a:spcPct val="110000"/>
              </a:lnSpc>
              <a:buSzPts val="3300"/>
            </a:pPr>
            <a:r>
              <a:rPr lang="en-US" sz="1400" kern="0" dirty="0">
                <a:latin typeface="Montserrat" pitchFamily="2" charset="77"/>
                <a:ea typeface="Verdana" panose="020B0604030504040204" pitchFamily="34" charset="0"/>
              </a:rPr>
              <a:t>We connect employers to talent and develop a skilled workforce to meet future needs</a:t>
            </a:r>
            <a:r>
              <a:rPr lang="en-US" sz="1400" kern="0" dirty="0">
                <a:latin typeface="Montserrat" pitchFamily="2" charset="77"/>
              </a:rPr>
              <a:t>.</a:t>
            </a:r>
          </a:p>
        </p:txBody>
      </p:sp>
      <p:sp>
        <p:nvSpPr>
          <p:cNvPr id="43" name="TextBox 42">
            <a:extLst>
              <a:ext uri="{FF2B5EF4-FFF2-40B4-BE49-F238E27FC236}">
                <a16:creationId xmlns:a16="http://schemas.microsoft.com/office/drawing/2014/main" id="{D6964F2C-DBC5-6629-8629-E4E2307A592D}"/>
              </a:ext>
            </a:extLst>
          </p:cNvPr>
          <p:cNvSpPr txBox="1"/>
          <p:nvPr/>
        </p:nvSpPr>
        <p:spPr>
          <a:xfrm>
            <a:off x="9732789" y="2683159"/>
            <a:ext cx="1122423" cy="369332"/>
          </a:xfrm>
          <a:prstGeom prst="rect">
            <a:avLst/>
          </a:prstGeom>
          <a:noFill/>
        </p:spPr>
        <p:txBody>
          <a:bodyPr wrap="none" rtlCol="0">
            <a:spAutoFit/>
          </a:bodyPr>
          <a:lstStyle/>
          <a:p>
            <a:r>
              <a:rPr lang="en-US" b="1" dirty="0">
                <a:latin typeface="Proxima Nova Th" panose="02000506030000020004" pitchFamily="2" charset="77"/>
              </a:rPr>
              <a:t>ENGAGE</a:t>
            </a:r>
          </a:p>
        </p:txBody>
      </p:sp>
      <p:sp>
        <p:nvSpPr>
          <p:cNvPr id="44" name="TextBox 43">
            <a:extLst>
              <a:ext uri="{FF2B5EF4-FFF2-40B4-BE49-F238E27FC236}">
                <a16:creationId xmlns:a16="http://schemas.microsoft.com/office/drawing/2014/main" id="{2EF3F239-00A0-52E3-B756-EF58E736EA8A}"/>
              </a:ext>
            </a:extLst>
          </p:cNvPr>
          <p:cNvSpPr txBox="1"/>
          <p:nvPr/>
        </p:nvSpPr>
        <p:spPr>
          <a:xfrm>
            <a:off x="9187687" y="3036964"/>
            <a:ext cx="2318054" cy="1025345"/>
          </a:xfrm>
          <a:prstGeom prst="rect">
            <a:avLst/>
          </a:prstGeom>
          <a:noFill/>
        </p:spPr>
        <p:txBody>
          <a:bodyPr wrap="square" rtlCol="0">
            <a:spAutoFit/>
          </a:bodyPr>
          <a:lstStyle/>
          <a:p>
            <a:pPr marL="0" algn="l" rtl="0" eaLnBrk="1" latinLnBrk="0" hangingPunct="1">
              <a:lnSpc>
                <a:spcPct val="110000"/>
              </a:lnSpc>
              <a:spcBef>
                <a:spcPts val="0"/>
              </a:spcBef>
              <a:spcAft>
                <a:spcPts val="0"/>
              </a:spcAft>
            </a:pPr>
            <a:r>
              <a:rPr lang="en-US" sz="1400" kern="1200" dirty="0">
                <a:effectLst/>
                <a:latin typeface="Montserrat" pitchFamily="2" charset="77"/>
                <a:ea typeface="Verdana" panose="020B0604030504040204" pitchFamily="34" charset="0"/>
              </a:rPr>
              <a:t>We champion positive economic dialogue locally, nationally and internationally.</a:t>
            </a:r>
            <a:endParaRPr lang="en-CA" sz="1400" dirty="0">
              <a:effectLst/>
              <a:latin typeface="Montserrat" pitchFamily="2" charset="77"/>
            </a:endParaRPr>
          </a:p>
        </p:txBody>
      </p:sp>
      <p:pic>
        <p:nvPicPr>
          <p:cNvPr id="4" name="Graphic 3">
            <a:extLst>
              <a:ext uri="{FF2B5EF4-FFF2-40B4-BE49-F238E27FC236}">
                <a16:creationId xmlns:a16="http://schemas.microsoft.com/office/drawing/2014/main" id="{DB46D2DB-A9E6-E278-326B-0470A26EDD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010"/>
            <a:ext cx="3156557" cy="613775"/>
          </a:xfrm>
          <a:prstGeom prst="rect">
            <a:avLst/>
          </a:prstGeom>
        </p:spPr>
      </p:pic>
    </p:spTree>
    <p:extLst>
      <p:ext uri="{BB962C8B-B14F-4D97-AF65-F5344CB8AC3E}">
        <p14:creationId xmlns:p14="http://schemas.microsoft.com/office/powerpoint/2010/main" val="1328645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75F740-FFAB-4D71-1D1F-31337DB10183}"/>
              </a:ext>
            </a:extLst>
          </p:cNvPr>
          <p:cNvSpPr/>
          <p:nvPr/>
        </p:nvSpPr>
        <p:spPr>
          <a:xfrm>
            <a:off x="0" y="5212492"/>
            <a:ext cx="12192000" cy="1645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6406805-57B3-16E2-1026-FCE4BC144BAD}"/>
              </a:ext>
            </a:extLst>
          </p:cNvPr>
          <p:cNvPicPr>
            <a:picLocks noChangeAspect="1"/>
          </p:cNvPicPr>
          <p:nvPr/>
        </p:nvPicPr>
        <p:blipFill rotWithShape="1">
          <a:blip r:embed="rId3"/>
          <a:srcRect t="25629" r="2513" b="11818"/>
          <a:stretch/>
        </p:blipFill>
        <p:spPr>
          <a:xfrm>
            <a:off x="1" y="0"/>
            <a:ext cx="12192000" cy="5219363"/>
          </a:xfrm>
          <a:prstGeom prst="rect">
            <a:avLst/>
          </a:prstGeom>
        </p:spPr>
      </p:pic>
      <p:sp>
        <p:nvSpPr>
          <p:cNvPr id="2" name="Title 1">
            <a:extLst>
              <a:ext uri="{FF2B5EF4-FFF2-40B4-BE49-F238E27FC236}">
                <a16:creationId xmlns:a16="http://schemas.microsoft.com/office/drawing/2014/main" id="{BE323CD3-980D-4C33-A096-509AF2B63D68}"/>
              </a:ext>
            </a:extLst>
          </p:cNvPr>
          <p:cNvSpPr>
            <a:spLocks noGrp="1"/>
          </p:cNvSpPr>
          <p:nvPr>
            <p:ph type="title"/>
          </p:nvPr>
        </p:nvSpPr>
        <p:spPr>
          <a:xfrm>
            <a:off x="942375" y="5047008"/>
            <a:ext cx="4372018" cy="1325563"/>
          </a:xfrm>
        </p:spPr>
        <p:txBody>
          <a:bodyPr/>
          <a:lstStyle/>
          <a:p>
            <a:r>
              <a:rPr lang="en-US" dirty="0"/>
              <a:t>KEY SECTORS</a:t>
            </a:r>
          </a:p>
        </p:txBody>
      </p:sp>
      <p:pic>
        <p:nvPicPr>
          <p:cNvPr id="15" name="Picture 14" hidden="1">
            <a:extLst>
              <a:ext uri="{FF2B5EF4-FFF2-40B4-BE49-F238E27FC236}">
                <a16:creationId xmlns:a16="http://schemas.microsoft.com/office/drawing/2014/main" id="{EFA874BB-5BCC-0F2E-433C-7C2758DE1E09}"/>
              </a:ext>
            </a:extLst>
          </p:cNvPr>
          <p:cNvPicPr>
            <a:picLocks noChangeAspect="1"/>
          </p:cNvPicPr>
          <p:nvPr/>
        </p:nvPicPr>
        <p:blipFill>
          <a:blip r:embed="rId4"/>
          <a:stretch>
            <a:fillRect/>
          </a:stretch>
        </p:blipFill>
        <p:spPr>
          <a:xfrm>
            <a:off x="3070665" y="1153160"/>
            <a:ext cx="2336800" cy="2235200"/>
          </a:xfrm>
          <a:prstGeom prst="rect">
            <a:avLst/>
          </a:prstGeom>
        </p:spPr>
      </p:pic>
      <p:pic>
        <p:nvPicPr>
          <p:cNvPr id="16" name="Picture 15" hidden="1">
            <a:extLst>
              <a:ext uri="{FF2B5EF4-FFF2-40B4-BE49-F238E27FC236}">
                <a16:creationId xmlns:a16="http://schemas.microsoft.com/office/drawing/2014/main" id="{6D8EF4D3-ED8D-628E-C8B7-C7A1425AEE0A}"/>
              </a:ext>
            </a:extLst>
          </p:cNvPr>
          <p:cNvPicPr>
            <a:picLocks noChangeAspect="1"/>
          </p:cNvPicPr>
          <p:nvPr/>
        </p:nvPicPr>
        <p:blipFill>
          <a:blip r:embed="rId5"/>
          <a:stretch>
            <a:fillRect/>
          </a:stretch>
        </p:blipFill>
        <p:spPr>
          <a:xfrm>
            <a:off x="4933950" y="968775"/>
            <a:ext cx="2324100" cy="1600200"/>
          </a:xfrm>
          <a:prstGeom prst="rect">
            <a:avLst/>
          </a:prstGeom>
        </p:spPr>
      </p:pic>
      <p:pic>
        <p:nvPicPr>
          <p:cNvPr id="17" name="Picture 16" hidden="1">
            <a:extLst>
              <a:ext uri="{FF2B5EF4-FFF2-40B4-BE49-F238E27FC236}">
                <a16:creationId xmlns:a16="http://schemas.microsoft.com/office/drawing/2014/main" id="{5958E8BC-11BF-7ACA-FF77-A76CEBF0A5F0}"/>
              </a:ext>
            </a:extLst>
          </p:cNvPr>
          <p:cNvPicPr>
            <a:picLocks noChangeAspect="1"/>
          </p:cNvPicPr>
          <p:nvPr/>
        </p:nvPicPr>
        <p:blipFill>
          <a:blip r:embed="rId6"/>
          <a:stretch>
            <a:fillRect/>
          </a:stretch>
        </p:blipFill>
        <p:spPr>
          <a:xfrm>
            <a:off x="6793720" y="1157849"/>
            <a:ext cx="2336800" cy="2235200"/>
          </a:xfrm>
          <a:prstGeom prst="rect">
            <a:avLst/>
          </a:prstGeom>
        </p:spPr>
      </p:pic>
      <p:pic>
        <p:nvPicPr>
          <p:cNvPr id="18" name="Picture 17" hidden="1">
            <a:extLst>
              <a:ext uri="{FF2B5EF4-FFF2-40B4-BE49-F238E27FC236}">
                <a16:creationId xmlns:a16="http://schemas.microsoft.com/office/drawing/2014/main" id="{7E380A8F-7EDA-D47C-7692-8A8A0508E79A}"/>
              </a:ext>
            </a:extLst>
          </p:cNvPr>
          <p:cNvPicPr>
            <a:picLocks noChangeAspect="1"/>
          </p:cNvPicPr>
          <p:nvPr/>
        </p:nvPicPr>
        <p:blipFill>
          <a:blip r:embed="rId7"/>
          <a:stretch>
            <a:fillRect/>
          </a:stretch>
        </p:blipFill>
        <p:spPr>
          <a:xfrm>
            <a:off x="7931150" y="2520302"/>
            <a:ext cx="1905000" cy="2209800"/>
          </a:xfrm>
          <a:prstGeom prst="rect">
            <a:avLst/>
          </a:prstGeom>
        </p:spPr>
      </p:pic>
      <p:pic>
        <p:nvPicPr>
          <p:cNvPr id="21" name="Picture 20" hidden="1">
            <a:extLst>
              <a:ext uri="{FF2B5EF4-FFF2-40B4-BE49-F238E27FC236}">
                <a16:creationId xmlns:a16="http://schemas.microsoft.com/office/drawing/2014/main" id="{6DCA8AF2-B588-A0AE-F694-3E72380498C4}"/>
              </a:ext>
            </a:extLst>
          </p:cNvPr>
          <p:cNvPicPr>
            <a:picLocks noChangeAspect="1"/>
          </p:cNvPicPr>
          <p:nvPr/>
        </p:nvPicPr>
        <p:blipFill>
          <a:blip r:embed="rId8"/>
          <a:stretch>
            <a:fillRect/>
          </a:stretch>
        </p:blipFill>
        <p:spPr>
          <a:xfrm>
            <a:off x="3779080" y="1911868"/>
            <a:ext cx="1320800" cy="1066800"/>
          </a:xfrm>
          <a:prstGeom prst="rect">
            <a:avLst/>
          </a:prstGeom>
        </p:spPr>
      </p:pic>
      <p:pic>
        <p:nvPicPr>
          <p:cNvPr id="22" name="Picture 21" hidden="1">
            <a:extLst>
              <a:ext uri="{FF2B5EF4-FFF2-40B4-BE49-F238E27FC236}">
                <a16:creationId xmlns:a16="http://schemas.microsoft.com/office/drawing/2014/main" id="{66F452AB-7794-44FB-7684-CF208A2D60C4}"/>
              </a:ext>
            </a:extLst>
          </p:cNvPr>
          <p:cNvPicPr>
            <a:picLocks noChangeAspect="1"/>
          </p:cNvPicPr>
          <p:nvPr/>
        </p:nvPicPr>
        <p:blipFill>
          <a:blip r:embed="rId9"/>
          <a:stretch>
            <a:fillRect/>
          </a:stretch>
        </p:blipFill>
        <p:spPr>
          <a:xfrm>
            <a:off x="5328530" y="1721368"/>
            <a:ext cx="1587500" cy="381000"/>
          </a:xfrm>
          <a:prstGeom prst="rect">
            <a:avLst/>
          </a:prstGeom>
        </p:spPr>
      </p:pic>
      <p:pic>
        <p:nvPicPr>
          <p:cNvPr id="23" name="Picture 22" hidden="1">
            <a:extLst>
              <a:ext uri="{FF2B5EF4-FFF2-40B4-BE49-F238E27FC236}">
                <a16:creationId xmlns:a16="http://schemas.microsoft.com/office/drawing/2014/main" id="{7923C4F2-5330-03A5-4AFB-CBC7817BF26D}"/>
              </a:ext>
            </a:extLst>
          </p:cNvPr>
          <p:cNvPicPr>
            <a:picLocks noChangeAspect="1"/>
          </p:cNvPicPr>
          <p:nvPr/>
        </p:nvPicPr>
        <p:blipFill>
          <a:blip r:embed="rId10"/>
          <a:stretch>
            <a:fillRect/>
          </a:stretch>
        </p:blipFill>
        <p:spPr>
          <a:xfrm>
            <a:off x="7116495" y="1911868"/>
            <a:ext cx="1320800" cy="1066800"/>
          </a:xfrm>
          <a:prstGeom prst="rect">
            <a:avLst/>
          </a:prstGeom>
        </p:spPr>
      </p:pic>
      <p:pic>
        <p:nvPicPr>
          <p:cNvPr id="26" name="Picture 25" hidden="1">
            <a:extLst>
              <a:ext uri="{FF2B5EF4-FFF2-40B4-BE49-F238E27FC236}">
                <a16:creationId xmlns:a16="http://schemas.microsoft.com/office/drawing/2014/main" id="{C1BE78CA-E200-02A5-B373-B0F4C0499DF3}"/>
              </a:ext>
            </a:extLst>
          </p:cNvPr>
          <p:cNvPicPr>
            <a:picLocks noChangeAspect="1"/>
          </p:cNvPicPr>
          <p:nvPr/>
        </p:nvPicPr>
        <p:blipFill>
          <a:blip r:embed="rId11"/>
          <a:stretch>
            <a:fillRect/>
          </a:stretch>
        </p:blipFill>
        <p:spPr>
          <a:xfrm>
            <a:off x="8376139" y="3085854"/>
            <a:ext cx="736600" cy="1524000"/>
          </a:xfrm>
          <a:prstGeom prst="rect">
            <a:avLst/>
          </a:prstGeom>
        </p:spPr>
      </p:pic>
      <p:pic>
        <p:nvPicPr>
          <p:cNvPr id="6" name="Fourth reveal" hidden="1">
            <a:extLst>
              <a:ext uri="{FF2B5EF4-FFF2-40B4-BE49-F238E27FC236}">
                <a16:creationId xmlns:a16="http://schemas.microsoft.com/office/drawing/2014/main" id="{BF232904-D3FE-5B93-B8A6-2E297EEC4A1A}"/>
              </a:ext>
            </a:extLst>
          </p:cNvPr>
          <p:cNvPicPr>
            <a:picLocks noChangeAspect="1"/>
          </p:cNvPicPr>
          <p:nvPr/>
        </p:nvPicPr>
        <p:blipFill>
          <a:blip r:embed="rId12"/>
          <a:stretch>
            <a:fillRect/>
          </a:stretch>
        </p:blipFill>
        <p:spPr>
          <a:xfrm>
            <a:off x="7918450" y="2518446"/>
            <a:ext cx="1905000" cy="2209800"/>
          </a:xfrm>
          <a:prstGeom prst="rect">
            <a:avLst/>
          </a:prstGeom>
        </p:spPr>
      </p:pic>
      <p:pic>
        <p:nvPicPr>
          <p:cNvPr id="5" name="Third reveal" hidden="1">
            <a:extLst>
              <a:ext uri="{FF2B5EF4-FFF2-40B4-BE49-F238E27FC236}">
                <a16:creationId xmlns:a16="http://schemas.microsoft.com/office/drawing/2014/main" id="{BA2F4832-0B90-0909-74DC-362A855B6681}"/>
              </a:ext>
            </a:extLst>
          </p:cNvPr>
          <p:cNvPicPr>
            <a:picLocks noChangeAspect="1"/>
          </p:cNvPicPr>
          <p:nvPr/>
        </p:nvPicPr>
        <p:blipFill>
          <a:blip r:embed="rId13"/>
          <a:stretch>
            <a:fillRect/>
          </a:stretch>
        </p:blipFill>
        <p:spPr>
          <a:xfrm>
            <a:off x="6793720" y="1155570"/>
            <a:ext cx="3048000" cy="3556000"/>
          </a:xfrm>
          <a:prstGeom prst="rect">
            <a:avLst/>
          </a:prstGeom>
        </p:spPr>
      </p:pic>
      <p:pic>
        <p:nvPicPr>
          <p:cNvPr id="4" name="Second reveal" hidden="1">
            <a:extLst>
              <a:ext uri="{FF2B5EF4-FFF2-40B4-BE49-F238E27FC236}">
                <a16:creationId xmlns:a16="http://schemas.microsoft.com/office/drawing/2014/main" id="{DFE0496C-CFB4-5CB8-699B-7B9ABB9D3C9E}"/>
              </a:ext>
            </a:extLst>
          </p:cNvPr>
          <p:cNvPicPr>
            <a:picLocks noChangeAspect="1"/>
          </p:cNvPicPr>
          <p:nvPr/>
        </p:nvPicPr>
        <p:blipFill>
          <a:blip r:embed="rId14"/>
          <a:stretch>
            <a:fillRect/>
          </a:stretch>
        </p:blipFill>
        <p:spPr>
          <a:xfrm>
            <a:off x="4911335" y="968775"/>
            <a:ext cx="4902200" cy="3746500"/>
          </a:xfrm>
          <a:prstGeom prst="rect">
            <a:avLst/>
          </a:prstGeom>
        </p:spPr>
      </p:pic>
      <p:pic>
        <p:nvPicPr>
          <p:cNvPr id="3" name="First reveal" hidden="1">
            <a:extLst>
              <a:ext uri="{FF2B5EF4-FFF2-40B4-BE49-F238E27FC236}">
                <a16:creationId xmlns:a16="http://schemas.microsoft.com/office/drawing/2014/main" id="{1674E09A-D9D9-CDA6-8015-77096732FC9B}"/>
              </a:ext>
            </a:extLst>
          </p:cNvPr>
          <p:cNvPicPr>
            <a:picLocks noChangeAspect="1"/>
          </p:cNvPicPr>
          <p:nvPr/>
        </p:nvPicPr>
        <p:blipFill>
          <a:blip r:embed="rId15"/>
          <a:stretch>
            <a:fillRect/>
          </a:stretch>
        </p:blipFill>
        <p:spPr>
          <a:xfrm>
            <a:off x="3070665" y="968775"/>
            <a:ext cx="6769100" cy="3746500"/>
          </a:xfrm>
          <a:prstGeom prst="rect">
            <a:avLst/>
          </a:prstGeom>
        </p:spPr>
      </p:pic>
      <p:pic>
        <p:nvPicPr>
          <p:cNvPr id="8" name="Zero reveal" hidden="1">
            <a:extLst>
              <a:ext uri="{FF2B5EF4-FFF2-40B4-BE49-F238E27FC236}">
                <a16:creationId xmlns:a16="http://schemas.microsoft.com/office/drawing/2014/main" id="{9058E64A-346A-C45B-5BC1-CF4383F59884}"/>
              </a:ext>
            </a:extLst>
          </p:cNvPr>
          <p:cNvPicPr>
            <a:picLocks noChangeAspect="1"/>
          </p:cNvPicPr>
          <p:nvPr/>
        </p:nvPicPr>
        <p:blipFill>
          <a:blip r:embed="rId16"/>
          <a:stretch>
            <a:fillRect/>
          </a:stretch>
        </p:blipFill>
        <p:spPr>
          <a:xfrm>
            <a:off x="2377490" y="2506850"/>
            <a:ext cx="1917700" cy="2209800"/>
          </a:xfrm>
          <a:prstGeom prst="rect">
            <a:avLst/>
          </a:prstGeom>
        </p:spPr>
      </p:pic>
      <p:sp>
        <p:nvSpPr>
          <p:cNvPr id="31" name="Rectangle 30">
            <a:extLst>
              <a:ext uri="{FF2B5EF4-FFF2-40B4-BE49-F238E27FC236}">
                <a16:creationId xmlns:a16="http://schemas.microsoft.com/office/drawing/2014/main" id="{BCDC8EC2-5E9D-9DE4-2DB2-03C1B640DD0C}"/>
              </a:ext>
            </a:extLst>
          </p:cNvPr>
          <p:cNvSpPr/>
          <p:nvPr/>
        </p:nvSpPr>
        <p:spPr>
          <a:xfrm>
            <a:off x="0" y="3176833"/>
            <a:ext cx="12191999" cy="2042530"/>
          </a:xfrm>
          <a:prstGeom prst="rect">
            <a:avLst/>
          </a:prstGeom>
          <a:gradFill>
            <a:gsLst>
              <a:gs pos="10000">
                <a:schemeClr val="tx1">
                  <a:alpha val="2814"/>
                  <a:lumMod val="0"/>
                </a:schemeClr>
              </a:gs>
              <a:gs pos="100000">
                <a:srgbClr val="33154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ansions title">
            <a:extLst>
              <a:ext uri="{FF2B5EF4-FFF2-40B4-BE49-F238E27FC236}">
                <a16:creationId xmlns:a16="http://schemas.microsoft.com/office/drawing/2014/main" id="{29FE4E2E-E97B-50AC-1C78-B62F04C937B0}"/>
              </a:ext>
            </a:extLst>
          </p:cNvPr>
          <p:cNvSpPr txBox="1"/>
          <p:nvPr/>
        </p:nvSpPr>
        <p:spPr>
          <a:xfrm>
            <a:off x="942373" y="3553863"/>
            <a:ext cx="2187326" cy="461665"/>
          </a:xfrm>
          <a:prstGeom prst="rect">
            <a:avLst/>
          </a:prstGeom>
          <a:noFill/>
        </p:spPr>
        <p:txBody>
          <a:bodyPr wrap="square" rtlCol="0">
            <a:spAutoFit/>
          </a:bodyPr>
          <a:lstStyle/>
          <a:p>
            <a:r>
              <a:rPr lang="en-US" sz="2400" b="1" dirty="0">
                <a:solidFill>
                  <a:schemeClr val="bg1"/>
                </a:solidFill>
                <a:latin typeface="Montserrat" pitchFamily="2" charset="77"/>
              </a:rPr>
              <a:t>AGRI-FOOD</a:t>
            </a:r>
          </a:p>
        </p:txBody>
      </p:sp>
      <p:sp>
        <p:nvSpPr>
          <p:cNvPr id="13" name="44M">
            <a:extLst>
              <a:ext uri="{FF2B5EF4-FFF2-40B4-BE49-F238E27FC236}">
                <a16:creationId xmlns:a16="http://schemas.microsoft.com/office/drawing/2014/main" id="{731FB374-7EC9-A3B7-5318-39781D97B2A6}"/>
              </a:ext>
            </a:extLst>
          </p:cNvPr>
          <p:cNvSpPr txBox="1"/>
          <p:nvPr/>
        </p:nvSpPr>
        <p:spPr>
          <a:xfrm>
            <a:off x="942373" y="4077083"/>
            <a:ext cx="2187325" cy="646331"/>
          </a:xfrm>
          <a:prstGeom prst="rect">
            <a:avLst/>
          </a:prstGeom>
          <a:noFill/>
        </p:spPr>
        <p:txBody>
          <a:bodyPr wrap="square" rtlCol="0">
            <a:spAutoFit/>
          </a:bodyPr>
          <a:lstStyle/>
          <a:p>
            <a:r>
              <a:rPr lang="en-US" dirty="0">
                <a:solidFill>
                  <a:schemeClr val="bg2"/>
                </a:solidFill>
                <a:latin typeface="Montserrat" pitchFamily="2" charset="77"/>
              </a:rPr>
              <a:t>7,500+ employed</a:t>
            </a:r>
          </a:p>
          <a:p>
            <a:r>
              <a:rPr lang="en-US" dirty="0">
                <a:solidFill>
                  <a:schemeClr val="bg2"/>
                </a:solidFill>
                <a:latin typeface="Montserrat" pitchFamily="2" charset="77"/>
              </a:rPr>
              <a:t>120+ companies</a:t>
            </a:r>
          </a:p>
        </p:txBody>
      </p:sp>
      <p:sp>
        <p:nvSpPr>
          <p:cNvPr id="19" name="Expansions title">
            <a:extLst>
              <a:ext uri="{FF2B5EF4-FFF2-40B4-BE49-F238E27FC236}">
                <a16:creationId xmlns:a16="http://schemas.microsoft.com/office/drawing/2014/main" id="{0AEFD3EB-10C0-EDBB-E4C1-21EDEB97BDA3}"/>
              </a:ext>
            </a:extLst>
          </p:cNvPr>
          <p:cNvSpPr txBox="1"/>
          <p:nvPr/>
        </p:nvSpPr>
        <p:spPr>
          <a:xfrm>
            <a:off x="3326457" y="3553863"/>
            <a:ext cx="3078159" cy="461665"/>
          </a:xfrm>
          <a:prstGeom prst="rect">
            <a:avLst/>
          </a:prstGeom>
          <a:noFill/>
        </p:spPr>
        <p:txBody>
          <a:bodyPr wrap="square" rtlCol="0">
            <a:spAutoFit/>
          </a:bodyPr>
          <a:lstStyle/>
          <a:p>
            <a:r>
              <a:rPr lang="en-US" sz="2400" b="1" spc="-150" dirty="0">
                <a:solidFill>
                  <a:schemeClr val="bg1"/>
                </a:solidFill>
                <a:latin typeface="Montserrat" pitchFamily="2" charset="77"/>
              </a:rPr>
              <a:t>MANUFACTURING</a:t>
            </a:r>
          </a:p>
        </p:txBody>
      </p:sp>
      <p:sp>
        <p:nvSpPr>
          <p:cNvPr id="25" name="44M">
            <a:extLst>
              <a:ext uri="{FF2B5EF4-FFF2-40B4-BE49-F238E27FC236}">
                <a16:creationId xmlns:a16="http://schemas.microsoft.com/office/drawing/2014/main" id="{636D4507-4932-C7C4-D780-76F51810C34B}"/>
              </a:ext>
            </a:extLst>
          </p:cNvPr>
          <p:cNvSpPr txBox="1"/>
          <p:nvPr/>
        </p:nvSpPr>
        <p:spPr>
          <a:xfrm>
            <a:off x="3326457" y="4077083"/>
            <a:ext cx="2368285" cy="646331"/>
          </a:xfrm>
          <a:prstGeom prst="rect">
            <a:avLst/>
          </a:prstGeom>
          <a:noFill/>
        </p:spPr>
        <p:txBody>
          <a:bodyPr wrap="square" rtlCol="0">
            <a:spAutoFit/>
          </a:bodyPr>
          <a:lstStyle/>
          <a:p>
            <a:r>
              <a:rPr lang="en-US">
                <a:solidFill>
                  <a:schemeClr val="bg2"/>
                </a:solidFill>
                <a:latin typeface="Montserrat" pitchFamily="2" charset="77"/>
              </a:rPr>
              <a:t>38,000</a:t>
            </a:r>
            <a:r>
              <a:rPr lang="en-US" dirty="0">
                <a:solidFill>
                  <a:schemeClr val="bg2"/>
                </a:solidFill>
                <a:latin typeface="Montserrat" pitchFamily="2" charset="77"/>
              </a:rPr>
              <a:t>+ employed</a:t>
            </a:r>
          </a:p>
          <a:p>
            <a:r>
              <a:rPr lang="en-US" dirty="0">
                <a:solidFill>
                  <a:schemeClr val="bg2"/>
                </a:solidFill>
                <a:latin typeface="Montserrat" pitchFamily="2" charset="77"/>
              </a:rPr>
              <a:t>500+ companies</a:t>
            </a:r>
          </a:p>
        </p:txBody>
      </p:sp>
      <p:sp>
        <p:nvSpPr>
          <p:cNvPr id="27" name="Expansions title">
            <a:extLst>
              <a:ext uri="{FF2B5EF4-FFF2-40B4-BE49-F238E27FC236}">
                <a16:creationId xmlns:a16="http://schemas.microsoft.com/office/drawing/2014/main" id="{E54D9FFC-A71B-4635-CEB0-8565EC425FA0}"/>
              </a:ext>
            </a:extLst>
          </p:cNvPr>
          <p:cNvSpPr txBox="1"/>
          <p:nvPr/>
        </p:nvSpPr>
        <p:spPr>
          <a:xfrm>
            <a:off x="6543807" y="3553863"/>
            <a:ext cx="1989362" cy="461665"/>
          </a:xfrm>
          <a:prstGeom prst="rect">
            <a:avLst/>
          </a:prstGeom>
          <a:noFill/>
        </p:spPr>
        <p:txBody>
          <a:bodyPr wrap="square" rtlCol="0">
            <a:spAutoFit/>
          </a:bodyPr>
          <a:lstStyle/>
          <a:p>
            <a:r>
              <a:rPr lang="en-US" sz="2400" b="1" dirty="0">
                <a:solidFill>
                  <a:schemeClr val="bg1"/>
                </a:solidFill>
                <a:latin typeface="Montserrat" pitchFamily="2" charset="77"/>
              </a:rPr>
              <a:t>HEALTH</a:t>
            </a:r>
          </a:p>
        </p:txBody>
      </p:sp>
      <p:sp>
        <p:nvSpPr>
          <p:cNvPr id="28" name="44M">
            <a:extLst>
              <a:ext uri="{FF2B5EF4-FFF2-40B4-BE49-F238E27FC236}">
                <a16:creationId xmlns:a16="http://schemas.microsoft.com/office/drawing/2014/main" id="{FE09554B-A45B-48E2-B2F2-DEB5C1E1E4A3}"/>
              </a:ext>
            </a:extLst>
          </p:cNvPr>
          <p:cNvSpPr txBox="1"/>
          <p:nvPr/>
        </p:nvSpPr>
        <p:spPr>
          <a:xfrm>
            <a:off x="6543807" y="4077083"/>
            <a:ext cx="2368285" cy="646331"/>
          </a:xfrm>
          <a:prstGeom prst="rect">
            <a:avLst/>
          </a:prstGeom>
          <a:noFill/>
        </p:spPr>
        <p:txBody>
          <a:bodyPr wrap="square" rtlCol="0">
            <a:spAutoFit/>
          </a:bodyPr>
          <a:lstStyle/>
          <a:p>
            <a:r>
              <a:rPr lang="en-US" dirty="0">
                <a:solidFill>
                  <a:schemeClr val="bg2"/>
                </a:solidFill>
                <a:latin typeface="Montserrat" pitchFamily="2" charset="77"/>
              </a:rPr>
              <a:t>25,000+ employed</a:t>
            </a:r>
          </a:p>
          <a:p>
            <a:r>
              <a:rPr lang="en-US" dirty="0">
                <a:solidFill>
                  <a:schemeClr val="bg2"/>
                </a:solidFill>
                <a:latin typeface="Montserrat" pitchFamily="2" charset="77"/>
              </a:rPr>
              <a:t>100+ companies</a:t>
            </a:r>
          </a:p>
        </p:txBody>
      </p:sp>
      <p:sp>
        <p:nvSpPr>
          <p:cNvPr id="29" name="Expansions title">
            <a:extLst>
              <a:ext uri="{FF2B5EF4-FFF2-40B4-BE49-F238E27FC236}">
                <a16:creationId xmlns:a16="http://schemas.microsoft.com/office/drawing/2014/main" id="{B25E34CD-2107-6104-3CCA-FF48742C2512}"/>
              </a:ext>
            </a:extLst>
          </p:cNvPr>
          <p:cNvSpPr txBox="1"/>
          <p:nvPr/>
        </p:nvSpPr>
        <p:spPr>
          <a:xfrm>
            <a:off x="9087361" y="3375866"/>
            <a:ext cx="2614635" cy="639662"/>
          </a:xfrm>
          <a:prstGeom prst="rect">
            <a:avLst/>
          </a:prstGeom>
          <a:noFill/>
        </p:spPr>
        <p:txBody>
          <a:bodyPr wrap="square" rtlCol="0">
            <a:spAutoFit/>
          </a:bodyPr>
          <a:lstStyle/>
          <a:p>
            <a:pPr>
              <a:lnSpc>
                <a:spcPts val="2080"/>
              </a:lnSpc>
            </a:pPr>
            <a:r>
              <a:rPr lang="en-US" sz="2400" b="1" dirty="0">
                <a:solidFill>
                  <a:schemeClr val="bg1"/>
                </a:solidFill>
                <a:latin typeface="Montserrat" pitchFamily="2" charset="77"/>
              </a:rPr>
              <a:t>DIGITAL MEDIA &amp; TECH</a:t>
            </a:r>
          </a:p>
        </p:txBody>
      </p:sp>
      <p:sp>
        <p:nvSpPr>
          <p:cNvPr id="30" name="44M">
            <a:extLst>
              <a:ext uri="{FF2B5EF4-FFF2-40B4-BE49-F238E27FC236}">
                <a16:creationId xmlns:a16="http://schemas.microsoft.com/office/drawing/2014/main" id="{6E7CC4E5-77FB-0099-35DE-412C86BF421B}"/>
              </a:ext>
            </a:extLst>
          </p:cNvPr>
          <p:cNvSpPr txBox="1"/>
          <p:nvPr/>
        </p:nvSpPr>
        <p:spPr>
          <a:xfrm>
            <a:off x="9087362" y="4077083"/>
            <a:ext cx="2368285" cy="646331"/>
          </a:xfrm>
          <a:prstGeom prst="rect">
            <a:avLst/>
          </a:prstGeom>
          <a:noFill/>
        </p:spPr>
        <p:txBody>
          <a:bodyPr wrap="square" rtlCol="0">
            <a:spAutoFit/>
          </a:bodyPr>
          <a:lstStyle/>
          <a:p>
            <a:r>
              <a:rPr lang="en-US" dirty="0">
                <a:solidFill>
                  <a:schemeClr val="bg2"/>
                </a:solidFill>
                <a:latin typeface="Montserrat" pitchFamily="2" charset="77"/>
              </a:rPr>
              <a:t>16,100+ employed</a:t>
            </a:r>
          </a:p>
          <a:p>
            <a:r>
              <a:rPr lang="en-US" dirty="0">
                <a:solidFill>
                  <a:schemeClr val="bg2"/>
                </a:solidFill>
                <a:latin typeface="Montserrat" pitchFamily="2" charset="77"/>
              </a:rPr>
              <a:t>400+ companies</a:t>
            </a:r>
          </a:p>
        </p:txBody>
      </p:sp>
      <p:pic>
        <p:nvPicPr>
          <p:cNvPr id="7" name="Graphic 6">
            <a:extLst>
              <a:ext uri="{FF2B5EF4-FFF2-40B4-BE49-F238E27FC236}">
                <a16:creationId xmlns:a16="http://schemas.microsoft.com/office/drawing/2014/main" id="{EDEECF9A-0AF9-1C94-851C-F8874BDF30A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0"/>
            <a:ext cx="3156557" cy="613775"/>
          </a:xfrm>
          <a:prstGeom prst="rect">
            <a:avLst/>
          </a:prstGeom>
        </p:spPr>
      </p:pic>
    </p:spTree>
    <p:extLst>
      <p:ext uri="{BB962C8B-B14F-4D97-AF65-F5344CB8AC3E}">
        <p14:creationId xmlns:p14="http://schemas.microsoft.com/office/powerpoint/2010/main" val="3034087192"/>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Expansions title">
            <a:extLst>
              <a:ext uri="{FF2B5EF4-FFF2-40B4-BE49-F238E27FC236}">
                <a16:creationId xmlns:a16="http://schemas.microsoft.com/office/drawing/2014/main" id="{934BC633-E963-205C-3911-F06E3D3704E2}"/>
              </a:ext>
            </a:extLst>
          </p:cNvPr>
          <p:cNvSpPr txBox="1"/>
          <p:nvPr/>
        </p:nvSpPr>
        <p:spPr>
          <a:xfrm>
            <a:off x="4040581" y="3324630"/>
            <a:ext cx="1942330" cy="461665"/>
          </a:xfrm>
          <a:prstGeom prst="rect">
            <a:avLst/>
          </a:prstGeom>
          <a:noFill/>
        </p:spPr>
        <p:txBody>
          <a:bodyPr wrap="square" rtlCol="0">
            <a:spAutoFit/>
          </a:bodyPr>
          <a:lstStyle/>
          <a:p>
            <a:r>
              <a:rPr lang="en-US" sz="1200" dirty="0">
                <a:solidFill>
                  <a:schemeClr val="accent1"/>
                </a:solidFill>
                <a:latin typeface="Montserrat Medium" pitchFamily="2" charset="77"/>
              </a:rPr>
              <a:t>EXPANSIONS &amp; </a:t>
            </a:r>
            <a:br>
              <a:rPr lang="en-US" sz="1200" dirty="0">
                <a:solidFill>
                  <a:schemeClr val="accent1"/>
                </a:solidFill>
                <a:latin typeface="Montserrat Medium" pitchFamily="2" charset="77"/>
              </a:rPr>
            </a:br>
            <a:r>
              <a:rPr lang="en-US" sz="1200" dirty="0">
                <a:solidFill>
                  <a:schemeClr val="accent1"/>
                </a:solidFill>
                <a:latin typeface="Montserrat Medium" pitchFamily="2" charset="77"/>
              </a:rPr>
              <a:t>ATTRACTIONS</a:t>
            </a:r>
          </a:p>
        </p:txBody>
      </p:sp>
      <p:sp>
        <p:nvSpPr>
          <p:cNvPr id="13" name="44M">
            <a:extLst>
              <a:ext uri="{FF2B5EF4-FFF2-40B4-BE49-F238E27FC236}">
                <a16:creationId xmlns:a16="http://schemas.microsoft.com/office/drawing/2014/main" id="{12797AB4-B657-0ADC-8F04-F5D8766C6591}"/>
              </a:ext>
            </a:extLst>
          </p:cNvPr>
          <p:cNvSpPr txBox="1"/>
          <p:nvPr/>
        </p:nvSpPr>
        <p:spPr>
          <a:xfrm>
            <a:off x="3952770" y="3778971"/>
            <a:ext cx="2106590" cy="646331"/>
          </a:xfrm>
          <a:prstGeom prst="rect">
            <a:avLst/>
          </a:prstGeom>
          <a:noFill/>
        </p:spPr>
        <p:txBody>
          <a:bodyPr wrap="square" rtlCol="0">
            <a:spAutoFit/>
          </a:bodyPr>
          <a:lstStyle/>
          <a:p>
            <a:r>
              <a:rPr lang="en-US" sz="3600" b="1" dirty="0">
                <a:solidFill>
                  <a:schemeClr val="accent1"/>
                </a:solidFill>
                <a:latin typeface="Montserrat" pitchFamily="2" charset="77"/>
              </a:rPr>
              <a:t>$ 137 M</a:t>
            </a:r>
          </a:p>
        </p:txBody>
      </p:sp>
      <p:grpSp>
        <p:nvGrpSpPr>
          <p:cNvPr id="10" name="Group 9">
            <a:extLst>
              <a:ext uri="{FF2B5EF4-FFF2-40B4-BE49-F238E27FC236}">
                <a16:creationId xmlns:a16="http://schemas.microsoft.com/office/drawing/2014/main" id="{DBA262AB-E8B9-E2F3-67B8-799B890C003F}"/>
              </a:ext>
            </a:extLst>
          </p:cNvPr>
          <p:cNvGrpSpPr/>
          <p:nvPr/>
        </p:nvGrpSpPr>
        <p:grpSpPr>
          <a:xfrm>
            <a:off x="908776" y="1102759"/>
            <a:ext cx="4651513" cy="1292315"/>
            <a:chOff x="908776" y="4864777"/>
            <a:chExt cx="4651513" cy="1292315"/>
          </a:xfrm>
        </p:grpSpPr>
        <p:sp>
          <p:nvSpPr>
            <p:cNvPr id="4" name="TextBox 3">
              <a:extLst>
                <a:ext uri="{FF2B5EF4-FFF2-40B4-BE49-F238E27FC236}">
                  <a16:creationId xmlns:a16="http://schemas.microsoft.com/office/drawing/2014/main" id="{E7DBCF93-8094-3C65-77D8-726A0096585F}"/>
                </a:ext>
              </a:extLst>
            </p:cNvPr>
            <p:cNvSpPr txBox="1"/>
            <p:nvPr/>
          </p:nvSpPr>
          <p:spPr>
            <a:xfrm>
              <a:off x="908776" y="4864777"/>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ANNUAL</a:t>
              </a:r>
            </a:p>
          </p:txBody>
        </p:sp>
        <p:sp>
          <p:nvSpPr>
            <p:cNvPr id="3" name="TextBox 2">
              <a:extLst>
                <a:ext uri="{FF2B5EF4-FFF2-40B4-BE49-F238E27FC236}">
                  <a16:creationId xmlns:a16="http://schemas.microsoft.com/office/drawing/2014/main" id="{D414C07A-1D4C-55A9-F877-B544F7AACF51}"/>
                </a:ext>
              </a:extLst>
            </p:cNvPr>
            <p:cNvSpPr txBox="1"/>
            <p:nvPr/>
          </p:nvSpPr>
          <p:spPr>
            <a:xfrm>
              <a:off x="908776" y="5326095"/>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METRICS</a:t>
              </a:r>
            </a:p>
          </p:txBody>
        </p:sp>
      </p:grpSp>
      <p:sp>
        <p:nvSpPr>
          <p:cNvPr id="6" name="TextBox 5">
            <a:extLst>
              <a:ext uri="{FF2B5EF4-FFF2-40B4-BE49-F238E27FC236}">
                <a16:creationId xmlns:a16="http://schemas.microsoft.com/office/drawing/2014/main" id="{70BCE5B0-3086-CCC2-56A0-98EC40D62BBF}"/>
              </a:ext>
            </a:extLst>
          </p:cNvPr>
          <p:cNvSpPr txBox="1"/>
          <p:nvPr/>
        </p:nvSpPr>
        <p:spPr>
          <a:xfrm>
            <a:off x="6271629" y="3324630"/>
            <a:ext cx="1349381" cy="276999"/>
          </a:xfrm>
          <a:prstGeom prst="rect">
            <a:avLst/>
          </a:prstGeom>
          <a:noFill/>
        </p:spPr>
        <p:txBody>
          <a:bodyPr wrap="square" rtlCol="0">
            <a:spAutoFit/>
          </a:bodyPr>
          <a:lstStyle/>
          <a:p>
            <a:r>
              <a:rPr lang="en-US" sz="1200" dirty="0">
                <a:solidFill>
                  <a:schemeClr val="accent1"/>
                </a:solidFill>
                <a:latin typeface="Montserrat Medium" pitchFamily="2" charset="77"/>
              </a:rPr>
              <a:t>JOBS ADDED</a:t>
            </a:r>
          </a:p>
        </p:txBody>
      </p:sp>
      <p:sp>
        <p:nvSpPr>
          <p:cNvPr id="7" name="TextBox 6">
            <a:extLst>
              <a:ext uri="{FF2B5EF4-FFF2-40B4-BE49-F238E27FC236}">
                <a16:creationId xmlns:a16="http://schemas.microsoft.com/office/drawing/2014/main" id="{3950D45A-EA7C-2F36-DD48-1DB7C3F2CF5E}"/>
              </a:ext>
            </a:extLst>
          </p:cNvPr>
          <p:cNvSpPr txBox="1"/>
          <p:nvPr/>
        </p:nvSpPr>
        <p:spPr>
          <a:xfrm>
            <a:off x="6271629" y="3771647"/>
            <a:ext cx="1621231" cy="646331"/>
          </a:xfrm>
          <a:prstGeom prst="rect">
            <a:avLst/>
          </a:prstGeom>
          <a:noFill/>
        </p:spPr>
        <p:txBody>
          <a:bodyPr wrap="square" rtlCol="0">
            <a:spAutoFit/>
          </a:bodyPr>
          <a:lstStyle/>
          <a:p>
            <a:r>
              <a:rPr lang="en-US" sz="3600" b="1" dirty="0">
                <a:solidFill>
                  <a:schemeClr val="accent1"/>
                </a:solidFill>
                <a:latin typeface="Montserrat" pitchFamily="2" charset="77"/>
              </a:rPr>
              <a:t>1,060</a:t>
            </a:r>
          </a:p>
        </p:txBody>
      </p:sp>
      <p:grpSp>
        <p:nvGrpSpPr>
          <p:cNvPr id="14" name="Group 13">
            <a:extLst>
              <a:ext uri="{FF2B5EF4-FFF2-40B4-BE49-F238E27FC236}">
                <a16:creationId xmlns:a16="http://schemas.microsoft.com/office/drawing/2014/main" id="{F103F233-3F53-9162-EF72-30ECCAF06BF3}"/>
              </a:ext>
            </a:extLst>
          </p:cNvPr>
          <p:cNvGrpSpPr/>
          <p:nvPr/>
        </p:nvGrpSpPr>
        <p:grpSpPr>
          <a:xfrm>
            <a:off x="2032309" y="3172812"/>
            <a:ext cx="905948" cy="1175378"/>
            <a:chOff x="2032309" y="2759453"/>
            <a:chExt cx="905948" cy="1175378"/>
          </a:xfrm>
        </p:grpSpPr>
        <p:sp>
          <p:nvSpPr>
            <p:cNvPr id="11" name="Oval 10">
              <a:extLst>
                <a:ext uri="{FF2B5EF4-FFF2-40B4-BE49-F238E27FC236}">
                  <a16:creationId xmlns:a16="http://schemas.microsoft.com/office/drawing/2014/main" id="{A70410EA-90B1-5C81-8FC2-8B55FC5BBAB0}"/>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2023">
              <a:extLst>
                <a:ext uri="{FF2B5EF4-FFF2-40B4-BE49-F238E27FC236}">
                  <a16:creationId xmlns:a16="http://schemas.microsoft.com/office/drawing/2014/main" id="{672FC423-7DA7-5C6E-C6F4-5040F6AACF9D}"/>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29" name="YTD">
              <a:extLst>
                <a:ext uri="{FF2B5EF4-FFF2-40B4-BE49-F238E27FC236}">
                  <a16:creationId xmlns:a16="http://schemas.microsoft.com/office/drawing/2014/main" id="{5B2B263D-D04D-AF56-957B-AD61BD4CD75C}"/>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grpSp>
        <p:nvGrpSpPr>
          <p:cNvPr id="15" name="Group 14">
            <a:extLst>
              <a:ext uri="{FF2B5EF4-FFF2-40B4-BE49-F238E27FC236}">
                <a16:creationId xmlns:a16="http://schemas.microsoft.com/office/drawing/2014/main" id="{8EC1CF05-D46D-3346-09B4-0C8F9D4D65B3}"/>
              </a:ext>
            </a:extLst>
          </p:cNvPr>
          <p:cNvGrpSpPr/>
          <p:nvPr/>
        </p:nvGrpSpPr>
        <p:grpSpPr>
          <a:xfrm>
            <a:off x="2032309" y="4410083"/>
            <a:ext cx="905948" cy="1123302"/>
            <a:chOff x="2032309" y="3996724"/>
            <a:chExt cx="905948" cy="1123302"/>
          </a:xfrm>
        </p:grpSpPr>
        <p:sp>
          <p:nvSpPr>
            <p:cNvPr id="21" name="Oval 20">
              <a:extLst>
                <a:ext uri="{FF2B5EF4-FFF2-40B4-BE49-F238E27FC236}">
                  <a16:creationId xmlns:a16="http://schemas.microsoft.com/office/drawing/2014/main" id="{410BEF55-AED3-1E0A-02FF-95F802BD23D2}"/>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7EA5D2-C66C-3126-38FD-B9A8B7553B17}"/>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23" name="TextBox 22">
              <a:extLst>
                <a:ext uri="{FF2B5EF4-FFF2-40B4-BE49-F238E27FC236}">
                  <a16:creationId xmlns:a16="http://schemas.microsoft.com/office/drawing/2014/main" id="{D41745F6-ED48-600A-2688-4C3B794C22AA}"/>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24" name="TextBox 23">
            <a:extLst>
              <a:ext uri="{FF2B5EF4-FFF2-40B4-BE49-F238E27FC236}">
                <a16:creationId xmlns:a16="http://schemas.microsoft.com/office/drawing/2014/main" id="{B0D66F59-7EB7-3064-4519-75B943446D29}"/>
              </a:ext>
            </a:extLst>
          </p:cNvPr>
          <p:cNvSpPr txBox="1"/>
          <p:nvPr/>
        </p:nvSpPr>
        <p:spPr>
          <a:xfrm>
            <a:off x="3977951" y="4778644"/>
            <a:ext cx="2084646" cy="646331"/>
          </a:xfrm>
          <a:prstGeom prst="rect">
            <a:avLst/>
          </a:prstGeom>
          <a:noFill/>
        </p:spPr>
        <p:txBody>
          <a:bodyPr wrap="square" rtlCol="0">
            <a:spAutoFit/>
          </a:bodyPr>
          <a:lstStyle/>
          <a:p>
            <a:r>
              <a:rPr lang="en-US" sz="3600" b="1" dirty="0">
                <a:solidFill>
                  <a:srgbClr val="888888"/>
                </a:solidFill>
                <a:latin typeface="Montserrat" pitchFamily="2" charset="77"/>
              </a:rPr>
              <a:t>$ 190 M</a:t>
            </a:r>
          </a:p>
        </p:txBody>
      </p:sp>
      <p:sp>
        <p:nvSpPr>
          <p:cNvPr id="25" name="TextBox 24">
            <a:extLst>
              <a:ext uri="{FF2B5EF4-FFF2-40B4-BE49-F238E27FC236}">
                <a16:creationId xmlns:a16="http://schemas.microsoft.com/office/drawing/2014/main" id="{B8A9EC83-9850-8E3C-CCBB-213AB83E52D5}"/>
              </a:ext>
            </a:extLst>
          </p:cNvPr>
          <p:cNvSpPr txBox="1"/>
          <p:nvPr/>
        </p:nvSpPr>
        <p:spPr>
          <a:xfrm>
            <a:off x="6271629" y="4778644"/>
            <a:ext cx="1621231" cy="646331"/>
          </a:xfrm>
          <a:prstGeom prst="rect">
            <a:avLst/>
          </a:prstGeom>
          <a:noFill/>
        </p:spPr>
        <p:txBody>
          <a:bodyPr wrap="square" rtlCol="0">
            <a:spAutoFit/>
          </a:bodyPr>
          <a:lstStyle/>
          <a:p>
            <a:r>
              <a:rPr lang="en-US" sz="3600" b="1" dirty="0">
                <a:solidFill>
                  <a:srgbClr val="888888"/>
                </a:solidFill>
                <a:latin typeface="Montserrat" pitchFamily="2" charset="77"/>
              </a:rPr>
              <a:t>1,100</a:t>
            </a:r>
          </a:p>
        </p:txBody>
      </p:sp>
      <p:pic>
        <p:nvPicPr>
          <p:cNvPr id="5" name="Graphic 4">
            <a:extLst>
              <a:ext uri="{FF2B5EF4-FFF2-40B4-BE49-F238E27FC236}">
                <a16:creationId xmlns:a16="http://schemas.microsoft.com/office/drawing/2014/main" id="{A8FFBDDC-26F3-26D3-2171-BFAB75CEDB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3156557" cy="613775"/>
          </a:xfrm>
          <a:prstGeom prst="rect">
            <a:avLst/>
          </a:prstGeom>
        </p:spPr>
      </p:pic>
    </p:spTree>
    <p:extLst>
      <p:ext uri="{BB962C8B-B14F-4D97-AF65-F5344CB8AC3E}">
        <p14:creationId xmlns:p14="http://schemas.microsoft.com/office/powerpoint/2010/main" val="2449158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A262AB-E8B9-E2F3-67B8-799B890C003F}"/>
              </a:ext>
            </a:extLst>
          </p:cNvPr>
          <p:cNvGrpSpPr/>
          <p:nvPr/>
        </p:nvGrpSpPr>
        <p:grpSpPr>
          <a:xfrm>
            <a:off x="908776" y="1090233"/>
            <a:ext cx="4651513" cy="1444715"/>
            <a:chOff x="908776" y="4864777"/>
            <a:chExt cx="4651513" cy="1444715"/>
          </a:xfrm>
        </p:grpSpPr>
        <p:sp>
          <p:nvSpPr>
            <p:cNvPr id="4" name="TextBox 3">
              <a:extLst>
                <a:ext uri="{FF2B5EF4-FFF2-40B4-BE49-F238E27FC236}">
                  <a16:creationId xmlns:a16="http://schemas.microsoft.com/office/drawing/2014/main" id="{E7DBCF93-8094-3C65-77D8-726A0096585F}"/>
                </a:ext>
              </a:extLst>
            </p:cNvPr>
            <p:cNvSpPr txBox="1"/>
            <p:nvPr/>
          </p:nvSpPr>
          <p:spPr>
            <a:xfrm>
              <a:off x="908776" y="4864777"/>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SINCE</a:t>
              </a:r>
            </a:p>
          </p:txBody>
        </p:sp>
        <p:sp>
          <p:nvSpPr>
            <p:cNvPr id="3" name="TextBox 2">
              <a:extLst>
                <a:ext uri="{FF2B5EF4-FFF2-40B4-BE49-F238E27FC236}">
                  <a16:creationId xmlns:a16="http://schemas.microsoft.com/office/drawing/2014/main" id="{D414C07A-1D4C-55A9-F877-B544F7AACF51}"/>
                </a:ext>
              </a:extLst>
            </p:cNvPr>
            <p:cNvSpPr txBox="1"/>
            <p:nvPr/>
          </p:nvSpPr>
          <p:spPr>
            <a:xfrm>
              <a:off x="908776" y="5478495"/>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INCEPTION</a:t>
              </a:r>
            </a:p>
          </p:txBody>
        </p:sp>
      </p:grpSp>
      <p:sp>
        <p:nvSpPr>
          <p:cNvPr id="48" name="Expansions title">
            <a:extLst>
              <a:ext uri="{FF2B5EF4-FFF2-40B4-BE49-F238E27FC236}">
                <a16:creationId xmlns:a16="http://schemas.microsoft.com/office/drawing/2014/main" id="{7DE2B820-0C8C-961E-61F7-A23712767A0F}"/>
              </a:ext>
            </a:extLst>
          </p:cNvPr>
          <p:cNvSpPr txBox="1"/>
          <p:nvPr/>
        </p:nvSpPr>
        <p:spPr>
          <a:xfrm>
            <a:off x="1029624" y="3248988"/>
            <a:ext cx="2790814" cy="479683"/>
          </a:xfrm>
          <a:prstGeom prst="rect">
            <a:avLst/>
          </a:prstGeom>
          <a:noFill/>
        </p:spPr>
        <p:txBody>
          <a:bodyPr wrap="square" rtlCol="0">
            <a:spAutoFit/>
          </a:bodyPr>
          <a:lstStyle/>
          <a:p>
            <a:pPr>
              <a:lnSpc>
                <a:spcPts val="1500"/>
              </a:lnSpc>
            </a:pPr>
            <a:r>
              <a:rPr lang="en-US" sz="1600" dirty="0">
                <a:solidFill>
                  <a:schemeClr val="accent1"/>
                </a:solidFill>
                <a:latin typeface="Montserrat Medium" pitchFamily="2" charset="77"/>
              </a:rPr>
              <a:t>FACILITATED CREATION OF NEW JOBS</a:t>
            </a:r>
          </a:p>
        </p:txBody>
      </p:sp>
      <p:sp>
        <p:nvSpPr>
          <p:cNvPr id="49" name="44M">
            <a:extLst>
              <a:ext uri="{FF2B5EF4-FFF2-40B4-BE49-F238E27FC236}">
                <a16:creationId xmlns:a16="http://schemas.microsoft.com/office/drawing/2014/main" id="{15B5A9B3-36C2-1276-2A6C-B7A2D8C9A72D}"/>
              </a:ext>
            </a:extLst>
          </p:cNvPr>
          <p:cNvSpPr txBox="1"/>
          <p:nvPr/>
        </p:nvSpPr>
        <p:spPr>
          <a:xfrm>
            <a:off x="1029623" y="3696005"/>
            <a:ext cx="2617700" cy="769441"/>
          </a:xfrm>
          <a:prstGeom prst="rect">
            <a:avLst/>
          </a:prstGeom>
          <a:noFill/>
        </p:spPr>
        <p:txBody>
          <a:bodyPr wrap="square" rtlCol="0">
            <a:spAutoFit/>
          </a:bodyPr>
          <a:lstStyle/>
          <a:p>
            <a:r>
              <a:rPr lang="en-US" sz="4400" b="1" dirty="0">
                <a:solidFill>
                  <a:schemeClr val="accent1"/>
                </a:solidFill>
                <a:latin typeface="Montserrat" pitchFamily="2" charset="77"/>
              </a:rPr>
              <a:t>28 K +</a:t>
            </a:r>
          </a:p>
        </p:txBody>
      </p:sp>
      <p:sp>
        <p:nvSpPr>
          <p:cNvPr id="51" name="TextBox 50">
            <a:extLst>
              <a:ext uri="{FF2B5EF4-FFF2-40B4-BE49-F238E27FC236}">
                <a16:creationId xmlns:a16="http://schemas.microsoft.com/office/drawing/2014/main" id="{0844A8DE-A9DC-D43A-794B-6ACDE78476CD}"/>
              </a:ext>
            </a:extLst>
          </p:cNvPr>
          <p:cNvSpPr txBox="1"/>
          <p:nvPr/>
        </p:nvSpPr>
        <p:spPr>
          <a:xfrm>
            <a:off x="4268133" y="3248988"/>
            <a:ext cx="1874979" cy="477054"/>
          </a:xfrm>
          <a:prstGeom prst="rect">
            <a:avLst/>
          </a:prstGeom>
          <a:noFill/>
        </p:spPr>
        <p:txBody>
          <a:bodyPr wrap="square" rtlCol="0">
            <a:spAutoFit/>
          </a:bodyPr>
          <a:lstStyle/>
          <a:p>
            <a:pPr>
              <a:lnSpc>
                <a:spcPts val="1500"/>
              </a:lnSpc>
            </a:pPr>
            <a:r>
              <a:rPr lang="en-US" sz="1600" dirty="0">
                <a:solidFill>
                  <a:schemeClr val="accent1"/>
                </a:solidFill>
                <a:latin typeface="Montserrat Medium" pitchFamily="2" charset="77"/>
              </a:rPr>
              <a:t>NEW INVESTMENT</a:t>
            </a:r>
          </a:p>
        </p:txBody>
      </p:sp>
      <p:sp>
        <p:nvSpPr>
          <p:cNvPr id="52" name="TextBox 51">
            <a:extLst>
              <a:ext uri="{FF2B5EF4-FFF2-40B4-BE49-F238E27FC236}">
                <a16:creationId xmlns:a16="http://schemas.microsoft.com/office/drawing/2014/main" id="{61D9D64D-D108-A517-ADE6-42E105D4EAA5}"/>
              </a:ext>
            </a:extLst>
          </p:cNvPr>
          <p:cNvSpPr txBox="1"/>
          <p:nvPr/>
        </p:nvSpPr>
        <p:spPr>
          <a:xfrm>
            <a:off x="4268133" y="3696005"/>
            <a:ext cx="2527114" cy="769441"/>
          </a:xfrm>
          <a:prstGeom prst="rect">
            <a:avLst/>
          </a:prstGeom>
          <a:noFill/>
        </p:spPr>
        <p:txBody>
          <a:bodyPr wrap="square" rtlCol="0">
            <a:spAutoFit/>
          </a:bodyPr>
          <a:lstStyle/>
          <a:p>
            <a:r>
              <a:rPr lang="en-US" sz="4400" b="1" dirty="0">
                <a:solidFill>
                  <a:schemeClr val="accent1"/>
                </a:solidFill>
                <a:latin typeface="Montserrat" pitchFamily="2" charset="77"/>
              </a:rPr>
              <a:t>$3.6 B +</a:t>
            </a:r>
          </a:p>
        </p:txBody>
      </p:sp>
      <p:sp>
        <p:nvSpPr>
          <p:cNvPr id="54" name="TextBox 53">
            <a:extLst>
              <a:ext uri="{FF2B5EF4-FFF2-40B4-BE49-F238E27FC236}">
                <a16:creationId xmlns:a16="http://schemas.microsoft.com/office/drawing/2014/main" id="{81644146-DC4D-940F-B6EF-AB31511D0BAB}"/>
              </a:ext>
            </a:extLst>
          </p:cNvPr>
          <p:cNvSpPr txBox="1"/>
          <p:nvPr/>
        </p:nvSpPr>
        <p:spPr>
          <a:xfrm>
            <a:off x="7225950" y="3248988"/>
            <a:ext cx="1874978" cy="477054"/>
          </a:xfrm>
          <a:prstGeom prst="rect">
            <a:avLst/>
          </a:prstGeom>
          <a:noFill/>
        </p:spPr>
        <p:txBody>
          <a:bodyPr wrap="square" rtlCol="0">
            <a:spAutoFit/>
          </a:bodyPr>
          <a:lstStyle/>
          <a:p>
            <a:pPr>
              <a:lnSpc>
                <a:spcPts val="1500"/>
              </a:lnSpc>
            </a:pPr>
            <a:r>
              <a:rPr lang="en-US" sz="1600" dirty="0">
                <a:solidFill>
                  <a:schemeClr val="accent1"/>
                </a:solidFill>
                <a:latin typeface="Montserrat Medium" pitchFamily="2" charset="77"/>
              </a:rPr>
              <a:t>ANNUAL PROPERTY TAX</a:t>
            </a:r>
          </a:p>
        </p:txBody>
      </p:sp>
      <p:sp>
        <p:nvSpPr>
          <p:cNvPr id="55" name="TextBox 54">
            <a:extLst>
              <a:ext uri="{FF2B5EF4-FFF2-40B4-BE49-F238E27FC236}">
                <a16:creationId xmlns:a16="http://schemas.microsoft.com/office/drawing/2014/main" id="{57DD5583-F9AB-C606-33B6-F22882329773}"/>
              </a:ext>
            </a:extLst>
          </p:cNvPr>
          <p:cNvSpPr txBox="1"/>
          <p:nvPr/>
        </p:nvSpPr>
        <p:spPr>
          <a:xfrm>
            <a:off x="7225949" y="3696005"/>
            <a:ext cx="2644561" cy="769441"/>
          </a:xfrm>
          <a:prstGeom prst="rect">
            <a:avLst/>
          </a:prstGeom>
          <a:noFill/>
        </p:spPr>
        <p:txBody>
          <a:bodyPr wrap="square" rtlCol="0">
            <a:spAutoFit/>
          </a:bodyPr>
          <a:lstStyle/>
          <a:p>
            <a:r>
              <a:rPr lang="en-US" sz="4400" b="1" dirty="0">
                <a:solidFill>
                  <a:schemeClr val="accent1"/>
                </a:solidFill>
                <a:latin typeface="Montserrat" pitchFamily="2" charset="77"/>
              </a:rPr>
              <a:t>$ 28 M +</a:t>
            </a:r>
          </a:p>
        </p:txBody>
      </p:sp>
      <p:pic>
        <p:nvPicPr>
          <p:cNvPr id="5" name="Graphic 4">
            <a:extLst>
              <a:ext uri="{FF2B5EF4-FFF2-40B4-BE49-F238E27FC236}">
                <a16:creationId xmlns:a16="http://schemas.microsoft.com/office/drawing/2014/main" id="{835D2B17-FC44-3BA8-FEAF-6D7B119368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56557" cy="613775"/>
          </a:xfrm>
          <a:prstGeom prst="rect">
            <a:avLst/>
          </a:prstGeom>
        </p:spPr>
      </p:pic>
    </p:spTree>
    <p:extLst>
      <p:ext uri="{BB962C8B-B14F-4D97-AF65-F5344CB8AC3E}">
        <p14:creationId xmlns:p14="http://schemas.microsoft.com/office/powerpoint/2010/main" val="327985686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Expansions title">
            <a:extLst>
              <a:ext uri="{FF2B5EF4-FFF2-40B4-BE49-F238E27FC236}">
                <a16:creationId xmlns:a16="http://schemas.microsoft.com/office/drawing/2014/main" id="{934BC633-E963-205C-3911-F06E3D3704E2}"/>
              </a:ext>
            </a:extLst>
          </p:cNvPr>
          <p:cNvSpPr txBox="1"/>
          <p:nvPr/>
        </p:nvSpPr>
        <p:spPr>
          <a:xfrm>
            <a:off x="2589711" y="2911271"/>
            <a:ext cx="1621231" cy="461665"/>
          </a:xfrm>
          <a:prstGeom prst="rect">
            <a:avLst/>
          </a:prstGeom>
          <a:noFill/>
        </p:spPr>
        <p:txBody>
          <a:bodyPr wrap="square" rtlCol="0">
            <a:spAutoFit/>
          </a:bodyPr>
          <a:lstStyle/>
          <a:p>
            <a:r>
              <a:rPr lang="en-US" sz="1200" dirty="0">
                <a:solidFill>
                  <a:schemeClr val="accent1"/>
                </a:solidFill>
                <a:latin typeface="Montserrat Medium" pitchFamily="2" charset="77"/>
              </a:rPr>
              <a:t>RETENTION </a:t>
            </a:r>
            <a:br>
              <a:rPr lang="en-US" sz="1200" dirty="0">
                <a:solidFill>
                  <a:schemeClr val="accent1"/>
                </a:solidFill>
                <a:latin typeface="Montserrat Medium" pitchFamily="2" charset="77"/>
              </a:rPr>
            </a:br>
            <a:r>
              <a:rPr lang="en-US" sz="1200" dirty="0">
                <a:solidFill>
                  <a:schemeClr val="accent1"/>
                </a:solidFill>
                <a:latin typeface="Montserrat Medium" pitchFamily="2" charset="77"/>
              </a:rPr>
              <a:t>FILES</a:t>
            </a:r>
          </a:p>
        </p:txBody>
      </p:sp>
      <p:sp>
        <p:nvSpPr>
          <p:cNvPr id="13" name="44M">
            <a:extLst>
              <a:ext uri="{FF2B5EF4-FFF2-40B4-BE49-F238E27FC236}">
                <a16:creationId xmlns:a16="http://schemas.microsoft.com/office/drawing/2014/main" id="{12797AB4-B657-0ADC-8F04-F5D8766C6591}"/>
              </a:ext>
            </a:extLst>
          </p:cNvPr>
          <p:cNvSpPr txBox="1"/>
          <p:nvPr/>
        </p:nvSpPr>
        <p:spPr>
          <a:xfrm>
            <a:off x="2589711" y="3358288"/>
            <a:ext cx="1758336" cy="646331"/>
          </a:xfrm>
          <a:prstGeom prst="rect">
            <a:avLst/>
          </a:prstGeom>
          <a:noFill/>
        </p:spPr>
        <p:txBody>
          <a:bodyPr wrap="square" rtlCol="0">
            <a:spAutoFit/>
          </a:bodyPr>
          <a:lstStyle/>
          <a:p>
            <a:r>
              <a:rPr lang="en-US" sz="3600" b="1" dirty="0">
                <a:solidFill>
                  <a:schemeClr val="accent1"/>
                </a:solidFill>
                <a:latin typeface="Montserrat" pitchFamily="2" charset="77"/>
              </a:rPr>
              <a:t>4</a:t>
            </a:r>
          </a:p>
        </p:txBody>
      </p:sp>
      <p:sp>
        <p:nvSpPr>
          <p:cNvPr id="4" name="TextBox 3">
            <a:extLst>
              <a:ext uri="{FF2B5EF4-FFF2-40B4-BE49-F238E27FC236}">
                <a16:creationId xmlns:a16="http://schemas.microsoft.com/office/drawing/2014/main" id="{E7DBCF93-8094-3C65-77D8-726A0096585F}"/>
              </a:ext>
            </a:extLst>
          </p:cNvPr>
          <p:cNvSpPr txBox="1"/>
          <p:nvPr/>
        </p:nvSpPr>
        <p:spPr>
          <a:xfrm>
            <a:off x="908776" y="1090233"/>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ACCELERATE</a:t>
            </a:r>
          </a:p>
        </p:txBody>
      </p:sp>
      <p:sp>
        <p:nvSpPr>
          <p:cNvPr id="6" name="TextBox 5">
            <a:extLst>
              <a:ext uri="{FF2B5EF4-FFF2-40B4-BE49-F238E27FC236}">
                <a16:creationId xmlns:a16="http://schemas.microsoft.com/office/drawing/2014/main" id="{70BCE5B0-3086-CCC2-56A0-98EC40D62BBF}"/>
              </a:ext>
            </a:extLst>
          </p:cNvPr>
          <p:cNvSpPr txBox="1"/>
          <p:nvPr/>
        </p:nvSpPr>
        <p:spPr>
          <a:xfrm>
            <a:off x="4086759" y="2911271"/>
            <a:ext cx="1349381" cy="461665"/>
          </a:xfrm>
          <a:prstGeom prst="rect">
            <a:avLst/>
          </a:prstGeom>
          <a:noFill/>
        </p:spPr>
        <p:txBody>
          <a:bodyPr wrap="square" rtlCol="0">
            <a:spAutoFit/>
          </a:bodyPr>
          <a:lstStyle/>
          <a:p>
            <a:r>
              <a:rPr lang="en-US" sz="1200" dirty="0">
                <a:solidFill>
                  <a:schemeClr val="accent1"/>
                </a:solidFill>
                <a:latin typeface="Montserrat Medium" pitchFamily="2" charset="77"/>
              </a:rPr>
              <a:t>JOBS </a:t>
            </a:r>
            <a:br>
              <a:rPr lang="en-US" sz="1200" dirty="0">
                <a:solidFill>
                  <a:schemeClr val="accent1"/>
                </a:solidFill>
                <a:latin typeface="Montserrat Medium" pitchFamily="2" charset="77"/>
              </a:rPr>
            </a:br>
            <a:r>
              <a:rPr lang="en-US" sz="1200" dirty="0">
                <a:solidFill>
                  <a:schemeClr val="accent1"/>
                </a:solidFill>
                <a:latin typeface="Montserrat Medium" pitchFamily="2" charset="77"/>
              </a:rPr>
              <a:t>RETAINED</a:t>
            </a:r>
          </a:p>
        </p:txBody>
      </p:sp>
      <p:sp>
        <p:nvSpPr>
          <p:cNvPr id="7" name="TextBox 6">
            <a:extLst>
              <a:ext uri="{FF2B5EF4-FFF2-40B4-BE49-F238E27FC236}">
                <a16:creationId xmlns:a16="http://schemas.microsoft.com/office/drawing/2014/main" id="{3950D45A-EA7C-2F36-DD48-1DB7C3F2CF5E}"/>
              </a:ext>
            </a:extLst>
          </p:cNvPr>
          <p:cNvSpPr txBox="1"/>
          <p:nvPr/>
        </p:nvSpPr>
        <p:spPr>
          <a:xfrm>
            <a:off x="4086759" y="3358288"/>
            <a:ext cx="1621231" cy="646331"/>
          </a:xfrm>
          <a:prstGeom prst="rect">
            <a:avLst/>
          </a:prstGeom>
          <a:noFill/>
        </p:spPr>
        <p:txBody>
          <a:bodyPr wrap="square" rtlCol="0">
            <a:spAutoFit/>
          </a:bodyPr>
          <a:lstStyle/>
          <a:p>
            <a:r>
              <a:rPr lang="en-US" sz="3600" b="1" dirty="0">
                <a:solidFill>
                  <a:schemeClr val="accent1"/>
                </a:solidFill>
                <a:latin typeface="Montserrat" pitchFamily="2" charset="77"/>
              </a:rPr>
              <a:t>382</a:t>
            </a:r>
          </a:p>
        </p:txBody>
      </p:sp>
      <p:sp>
        <p:nvSpPr>
          <p:cNvPr id="8" name="TextBox 7">
            <a:extLst>
              <a:ext uri="{FF2B5EF4-FFF2-40B4-BE49-F238E27FC236}">
                <a16:creationId xmlns:a16="http://schemas.microsoft.com/office/drawing/2014/main" id="{41002F63-E8D5-D44D-D954-D8F314D89910}"/>
              </a:ext>
            </a:extLst>
          </p:cNvPr>
          <p:cNvSpPr txBox="1"/>
          <p:nvPr/>
        </p:nvSpPr>
        <p:spPr>
          <a:xfrm>
            <a:off x="5757075" y="2911271"/>
            <a:ext cx="1488857" cy="646331"/>
          </a:xfrm>
          <a:prstGeom prst="rect">
            <a:avLst/>
          </a:prstGeom>
          <a:noFill/>
        </p:spPr>
        <p:txBody>
          <a:bodyPr wrap="square" rtlCol="0">
            <a:spAutoFit/>
          </a:bodyPr>
          <a:lstStyle/>
          <a:p>
            <a:r>
              <a:rPr lang="en-US" sz="1200" dirty="0">
                <a:solidFill>
                  <a:schemeClr val="accent1"/>
                </a:solidFill>
                <a:latin typeface="Montserrat Medium" pitchFamily="2" charset="77"/>
              </a:rPr>
              <a:t>ACTIVE EXPANSION FILES</a:t>
            </a:r>
          </a:p>
        </p:txBody>
      </p:sp>
      <p:sp>
        <p:nvSpPr>
          <p:cNvPr id="18" name="TextBox 17">
            <a:extLst>
              <a:ext uri="{FF2B5EF4-FFF2-40B4-BE49-F238E27FC236}">
                <a16:creationId xmlns:a16="http://schemas.microsoft.com/office/drawing/2014/main" id="{81950703-14AA-5737-4CFD-9D1699B86EAF}"/>
              </a:ext>
            </a:extLst>
          </p:cNvPr>
          <p:cNvSpPr txBox="1"/>
          <p:nvPr/>
        </p:nvSpPr>
        <p:spPr>
          <a:xfrm>
            <a:off x="5757075"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24</a:t>
            </a:r>
          </a:p>
        </p:txBody>
      </p:sp>
      <p:grpSp>
        <p:nvGrpSpPr>
          <p:cNvPr id="14" name="Group 13">
            <a:extLst>
              <a:ext uri="{FF2B5EF4-FFF2-40B4-BE49-F238E27FC236}">
                <a16:creationId xmlns:a16="http://schemas.microsoft.com/office/drawing/2014/main" id="{F103F233-3F53-9162-EF72-30ECCAF06BF3}"/>
              </a:ext>
            </a:extLst>
          </p:cNvPr>
          <p:cNvGrpSpPr/>
          <p:nvPr/>
        </p:nvGrpSpPr>
        <p:grpSpPr>
          <a:xfrm>
            <a:off x="1016282" y="2759453"/>
            <a:ext cx="905948" cy="1175378"/>
            <a:chOff x="2032309" y="2759453"/>
            <a:chExt cx="905948" cy="1175378"/>
          </a:xfrm>
        </p:grpSpPr>
        <p:sp>
          <p:nvSpPr>
            <p:cNvPr id="11" name="Oval 10">
              <a:extLst>
                <a:ext uri="{FF2B5EF4-FFF2-40B4-BE49-F238E27FC236}">
                  <a16:creationId xmlns:a16="http://schemas.microsoft.com/office/drawing/2014/main" id="{A70410EA-90B1-5C81-8FC2-8B55FC5BBAB0}"/>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2" name="2023">
              <a:extLst>
                <a:ext uri="{FF2B5EF4-FFF2-40B4-BE49-F238E27FC236}">
                  <a16:creationId xmlns:a16="http://schemas.microsoft.com/office/drawing/2014/main" id="{672FC423-7DA7-5C6E-C6F4-5040F6AACF9D}"/>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29" name="YTD">
              <a:extLst>
                <a:ext uri="{FF2B5EF4-FFF2-40B4-BE49-F238E27FC236}">
                  <a16:creationId xmlns:a16="http://schemas.microsoft.com/office/drawing/2014/main" id="{5B2B263D-D04D-AF56-957B-AD61BD4CD75C}"/>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21" name="Oval 20">
            <a:extLst>
              <a:ext uri="{FF2B5EF4-FFF2-40B4-BE49-F238E27FC236}">
                <a16:creationId xmlns:a16="http://schemas.microsoft.com/office/drawing/2014/main" id="{410BEF55-AED3-1E0A-02FF-95F802BD23D2}"/>
              </a:ext>
            </a:extLst>
          </p:cNvPr>
          <p:cNvSpPr/>
          <p:nvPr/>
        </p:nvSpPr>
        <p:spPr>
          <a:xfrm>
            <a:off x="1032695"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7EA5D2-C66C-3126-38FD-B9A8B7553B17}"/>
              </a:ext>
            </a:extLst>
          </p:cNvPr>
          <p:cNvSpPr txBox="1"/>
          <p:nvPr/>
        </p:nvSpPr>
        <p:spPr>
          <a:xfrm>
            <a:off x="1103001"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23" name="TextBox 22">
            <a:extLst>
              <a:ext uri="{FF2B5EF4-FFF2-40B4-BE49-F238E27FC236}">
                <a16:creationId xmlns:a16="http://schemas.microsoft.com/office/drawing/2014/main" id="{D41745F6-ED48-600A-2688-4C3B794C22AA}"/>
              </a:ext>
            </a:extLst>
          </p:cNvPr>
          <p:cNvSpPr txBox="1"/>
          <p:nvPr/>
        </p:nvSpPr>
        <p:spPr>
          <a:xfrm>
            <a:off x="1016282" y="4958206"/>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sp>
        <p:nvSpPr>
          <p:cNvPr id="24" name="TextBox 23">
            <a:extLst>
              <a:ext uri="{FF2B5EF4-FFF2-40B4-BE49-F238E27FC236}">
                <a16:creationId xmlns:a16="http://schemas.microsoft.com/office/drawing/2014/main" id="{B0D66F59-7EB7-3064-4519-75B943446D29}"/>
              </a:ext>
            </a:extLst>
          </p:cNvPr>
          <p:cNvSpPr txBox="1"/>
          <p:nvPr/>
        </p:nvSpPr>
        <p:spPr>
          <a:xfrm>
            <a:off x="2589711" y="4365285"/>
            <a:ext cx="1872644" cy="646331"/>
          </a:xfrm>
          <a:prstGeom prst="rect">
            <a:avLst/>
          </a:prstGeom>
          <a:noFill/>
        </p:spPr>
        <p:txBody>
          <a:bodyPr wrap="square" rtlCol="0">
            <a:spAutoFit/>
          </a:bodyPr>
          <a:lstStyle/>
          <a:p>
            <a:r>
              <a:rPr lang="en-US" sz="3600" b="1" dirty="0">
                <a:solidFill>
                  <a:srgbClr val="888888"/>
                </a:solidFill>
                <a:latin typeface="Montserrat" pitchFamily="2" charset="77"/>
              </a:rPr>
              <a:t>5</a:t>
            </a:r>
          </a:p>
        </p:txBody>
      </p:sp>
      <p:sp>
        <p:nvSpPr>
          <p:cNvPr id="25" name="TextBox 24">
            <a:extLst>
              <a:ext uri="{FF2B5EF4-FFF2-40B4-BE49-F238E27FC236}">
                <a16:creationId xmlns:a16="http://schemas.microsoft.com/office/drawing/2014/main" id="{B8A9EC83-9850-8E3C-CCBB-213AB83E52D5}"/>
              </a:ext>
            </a:extLst>
          </p:cNvPr>
          <p:cNvSpPr txBox="1"/>
          <p:nvPr/>
        </p:nvSpPr>
        <p:spPr>
          <a:xfrm>
            <a:off x="4086759" y="4365285"/>
            <a:ext cx="1621231" cy="646331"/>
          </a:xfrm>
          <a:prstGeom prst="rect">
            <a:avLst/>
          </a:prstGeom>
          <a:noFill/>
        </p:spPr>
        <p:txBody>
          <a:bodyPr wrap="square" rtlCol="0">
            <a:spAutoFit/>
          </a:bodyPr>
          <a:lstStyle/>
          <a:p>
            <a:r>
              <a:rPr lang="en-US" sz="3600" b="1" dirty="0">
                <a:solidFill>
                  <a:srgbClr val="888888"/>
                </a:solidFill>
                <a:latin typeface="Montserrat" pitchFamily="2" charset="77"/>
              </a:rPr>
              <a:t>233</a:t>
            </a:r>
          </a:p>
        </p:txBody>
      </p:sp>
      <p:sp>
        <p:nvSpPr>
          <p:cNvPr id="26" name="TextBox 25">
            <a:extLst>
              <a:ext uri="{FF2B5EF4-FFF2-40B4-BE49-F238E27FC236}">
                <a16:creationId xmlns:a16="http://schemas.microsoft.com/office/drawing/2014/main" id="{69561750-C528-39F6-DBE0-3505829AFE06}"/>
              </a:ext>
            </a:extLst>
          </p:cNvPr>
          <p:cNvSpPr txBox="1"/>
          <p:nvPr/>
        </p:nvSpPr>
        <p:spPr>
          <a:xfrm>
            <a:off x="5777512" y="4365285"/>
            <a:ext cx="1874978" cy="646331"/>
          </a:xfrm>
          <a:prstGeom prst="rect">
            <a:avLst/>
          </a:prstGeom>
          <a:noFill/>
        </p:spPr>
        <p:txBody>
          <a:bodyPr wrap="square" rtlCol="0">
            <a:spAutoFit/>
          </a:bodyPr>
          <a:lstStyle/>
          <a:p>
            <a:r>
              <a:rPr lang="en-US" sz="3600" b="1" dirty="0">
                <a:solidFill>
                  <a:srgbClr val="888888"/>
                </a:solidFill>
                <a:latin typeface="Montserrat" pitchFamily="2" charset="77"/>
              </a:rPr>
              <a:t>15</a:t>
            </a:r>
          </a:p>
        </p:txBody>
      </p:sp>
      <p:sp>
        <p:nvSpPr>
          <p:cNvPr id="28" name="TextBox 27">
            <a:extLst>
              <a:ext uri="{FF2B5EF4-FFF2-40B4-BE49-F238E27FC236}">
                <a16:creationId xmlns:a16="http://schemas.microsoft.com/office/drawing/2014/main" id="{042CA826-AD79-1870-E244-23C3C410173E}"/>
              </a:ext>
            </a:extLst>
          </p:cNvPr>
          <p:cNvSpPr txBox="1"/>
          <p:nvPr/>
        </p:nvSpPr>
        <p:spPr>
          <a:xfrm>
            <a:off x="7591764" y="2911271"/>
            <a:ext cx="1621231" cy="461665"/>
          </a:xfrm>
          <a:prstGeom prst="rect">
            <a:avLst/>
          </a:prstGeom>
          <a:noFill/>
        </p:spPr>
        <p:txBody>
          <a:bodyPr wrap="square" rtlCol="0">
            <a:spAutoFit/>
          </a:bodyPr>
          <a:lstStyle/>
          <a:p>
            <a:r>
              <a:rPr lang="en-US" sz="1200" dirty="0">
                <a:solidFill>
                  <a:schemeClr val="accent1"/>
                </a:solidFill>
                <a:latin typeface="Montserrat Medium" pitchFamily="2" charset="77"/>
              </a:rPr>
              <a:t>COMPANIES WORKED WITH</a:t>
            </a:r>
          </a:p>
        </p:txBody>
      </p:sp>
      <p:sp>
        <p:nvSpPr>
          <p:cNvPr id="30" name="TextBox 29">
            <a:extLst>
              <a:ext uri="{FF2B5EF4-FFF2-40B4-BE49-F238E27FC236}">
                <a16:creationId xmlns:a16="http://schemas.microsoft.com/office/drawing/2014/main" id="{FFACF516-FDB7-0620-EE45-50AB192E91D1}"/>
              </a:ext>
            </a:extLst>
          </p:cNvPr>
          <p:cNvSpPr txBox="1"/>
          <p:nvPr/>
        </p:nvSpPr>
        <p:spPr>
          <a:xfrm>
            <a:off x="7591764"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380</a:t>
            </a:r>
          </a:p>
        </p:txBody>
      </p:sp>
      <p:sp>
        <p:nvSpPr>
          <p:cNvPr id="31" name="TextBox 30">
            <a:extLst>
              <a:ext uri="{FF2B5EF4-FFF2-40B4-BE49-F238E27FC236}">
                <a16:creationId xmlns:a16="http://schemas.microsoft.com/office/drawing/2014/main" id="{BC75AA55-E90F-187A-2020-F7D04ECFF191}"/>
              </a:ext>
            </a:extLst>
          </p:cNvPr>
          <p:cNvSpPr txBox="1"/>
          <p:nvPr/>
        </p:nvSpPr>
        <p:spPr>
          <a:xfrm>
            <a:off x="7612201" y="4365285"/>
            <a:ext cx="1874978" cy="646331"/>
          </a:xfrm>
          <a:prstGeom prst="rect">
            <a:avLst/>
          </a:prstGeom>
          <a:noFill/>
        </p:spPr>
        <p:txBody>
          <a:bodyPr wrap="square" rtlCol="0">
            <a:spAutoFit/>
          </a:bodyPr>
          <a:lstStyle/>
          <a:p>
            <a:r>
              <a:rPr lang="en-US" sz="3600" b="1" dirty="0">
                <a:solidFill>
                  <a:srgbClr val="888888"/>
                </a:solidFill>
                <a:latin typeface="Montserrat" pitchFamily="2" charset="77"/>
              </a:rPr>
              <a:t>530</a:t>
            </a:r>
          </a:p>
        </p:txBody>
      </p:sp>
      <p:pic>
        <p:nvPicPr>
          <p:cNvPr id="2" name="Graphic 1">
            <a:extLst>
              <a:ext uri="{FF2B5EF4-FFF2-40B4-BE49-F238E27FC236}">
                <a16:creationId xmlns:a16="http://schemas.microsoft.com/office/drawing/2014/main" id="{5BAF2CF1-C262-1D26-9248-C2CB7E9952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65749232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Expansions title">
            <a:extLst>
              <a:ext uri="{FF2B5EF4-FFF2-40B4-BE49-F238E27FC236}">
                <a16:creationId xmlns:a16="http://schemas.microsoft.com/office/drawing/2014/main" id="{934BC633-E963-205C-3911-F06E3D3704E2}"/>
              </a:ext>
            </a:extLst>
          </p:cNvPr>
          <p:cNvSpPr txBox="1"/>
          <p:nvPr/>
        </p:nvSpPr>
        <p:spPr>
          <a:xfrm>
            <a:off x="2589711" y="2911271"/>
            <a:ext cx="1621231" cy="461665"/>
          </a:xfrm>
          <a:prstGeom prst="rect">
            <a:avLst/>
          </a:prstGeom>
          <a:noFill/>
        </p:spPr>
        <p:txBody>
          <a:bodyPr wrap="square" rtlCol="0">
            <a:spAutoFit/>
          </a:bodyPr>
          <a:lstStyle/>
          <a:p>
            <a:r>
              <a:rPr lang="en-US" sz="1200" dirty="0">
                <a:solidFill>
                  <a:schemeClr val="accent1"/>
                </a:solidFill>
                <a:latin typeface="Montserrat Medium" pitchFamily="2" charset="77"/>
              </a:rPr>
              <a:t>INVEST</a:t>
            </a:r>
          </a:p>
          <a:p>
            <a:r>
              <a:rPr lang="en-US" sz="1200" dirty="0">
                <a:solidFill>
                  <a:schemeClr val="accent1"/>
                </a:solidFill>
                <a:latin typeface="Montserrat Medium" pitchFamily="2" charset="77"/>
              </a:rPr>
              <a:t>MISSIONS</a:t>
            </a:r>
          </a:p>
        </p:txBody>
      </p:sp>
      <p:sp>
        <p:nvSpPr>
          <p:cNvPr id="13" name="44M">
            <a:extLst>
              <a:ext uri="{FF2B5EF4-FFF2-40B4-BE49-F238E27FC236}">
                <a16:creationId xmlns:a16="http://schemas.microsoft.com/office/drawing/2014/main" id="{12797AB4-B657-0ADC-8F04-F5D8766C6591}"/>
              </a:ext>
            </a:extLst>
          </p:cNvPr>
          <p:cNvSpPr txBox="1"/>
          <p:nvPr/>
        </p:nvSpPr>
        <p:spPr>
          <a:xfrm>
            <a:off x="2589711" y="3358288"/>
            <a:ext cx="1349381" cy="646331"/>
          </a:xfrm>
          <a:prstGeom prst="rect">
            <a:avLst/>
          </a:prstGeom>
          <a:noFill/>
        </p:spPr>
        <p:txBody>
          <a:bodyPr wrap="square" rtlCol="0">
            <a:spAutoFit/>
          </a:bodyPr>
          <a:lstStyle/>
          <a:p>
            <a:r>
              <a:rPr lang="en-US" sz="3600" b="1" dirty="0">
                <a:solidFill>
                  <a:srgbClr val="004D43"/>
                </a:solidFill>
                <a:latin typeface="Montserrat" pitchFamily="2" charset="77"/>
              </a:rPr>
              <a:t> </a:t>
            </a:r>
            <a:r>
              <a:rPr lang="en-US" sz="3600" b="1" dirty="0">
                <a:solidFill>
                  <a:schemeClr val="accent1"/>
                </a:solidFill>
                <a:latin typeface="Montserrat" pitchFamily="2" charset="77"/>
              </a:rPr>
              <a:t>13</a:t>
            </a:r>
          </a:p>
        </p:txBody>
      </p:sp>
      <p:sp>
        <p:nvSpPr>
          <p:cNvPr id="4" name="TextBox 3">
            <a:extLst>
              <a:ext uri="{FF2B5EF4-FFF2-40B4-BE49-F238E27FC236}">
                <a16:creationId xmlns:a16="http://schemas.microsoft.com/office/drawing/2014/main" id="{E7DBCF93-8094-3C65-77D8-726A0096585F}"/>
              </a:ext>
            </a:extLst>
          </p:cNvPr>
          <p:cNvSpPr txBox="1"/>
          <p:nvPr/>
        </p:nvSpPr>
        <p:spPr>
          <a:xfrm>
            <a:off x="908776" y="1090233"/>
            <a:ext cx="4651513" cy="830997"/>
          </a:xfrm>
          <a:prstGeom prst="rect">
            <a:avLst/>
          </a:prstGeom>
          <a:noFill/>
        </p:spPr>
        <p:txBody>
          <a:bodyPr wrap="square" rtlCol="0">
            <a:spAutoFit/>
          </a:bodyPr>
          <a:lstStyle/>
          <a:p>
            <a:r>
              <a:rPr lang="en-US" sz="4800" b="1" dirty="0">
                <a:solidFill>
                  <a:schemeClr val="accent1"/>
                </a:solidFill>
                <a:latin typeface="Montserrat" pitchFamily="2" charset="77"/>
              </a:rPr>
              <a:t>INVEST</a:t>
            </a:r>
          </a:p>
        </p:txBody>
      </p:sp>
      <p:sp>
        <p:nvSpPr>
          <p:cNvPr id="6" name="TextBox 5">
            <a:extLst>
              <a:ext uri="{FF2B5EF4-FFF2-40B4-BE49-F238E27FC236}">
                <a16:creationId xmlns:a16="http://schemas.microsoft.com/office/drawing/2014/main" id="{70BCE5B0-3086-CCC2-56A0-98EC40D62BBF}"/>
              </a:ext>
            </a:extLst>
          </p:cNvPr>
          <p:cNvSpPr txBox="1"/>
          <p:nvPr/>
        </p:nvSpPr>
        <p:spPr>
          <a:xfrm>
            <a:off x="4086759" y="2911271"/>
            <a:ext cx="1349381" cy="461665"/>
          </a:xfrm>
          <a:prstGeom prst="rect">
            <a:avLst/>
          </a:prstGeom>
          <a:noFill/>
        </p:spPr>
        <p:txBody>
          <a:bodyPr wrap="square" rtlCol="0">
            <a:spAutoFit/>
          </a:bodyPr>
          <a:lstStyle/>
          <a:p>
            <a:r>
              <a:rPr lang="en-US" sz="1200" dirty="0">
                <a:solidFill>
                  <a:schemeClr val="accent1"/>
                </a:solidFill>
                <a:latin typeface="Montserrat Medium" pitchFamily="2" charset="77"/>
              </a:rPr>
              <a:t>ATTRACTION</a:t>
            </a:r>
          </a:p>
          <a:p>
            <a:r>
              <a:rPr lang="en-US" sz="1200" dirty="0">
                <a:solidFill>
                  <a:schemeClr val="accent1"/>
                </a:solidFill>
                <a:latin typeface="Montserrat Medium" pitchFamily="2" charset="77"/>
              </a:rPr>
              <a:t>FILES</a:t>
            </a:r>
          </a:p>
        </p:txBody>
      </p:sp>
      <p:sp>
        <p:nvSpPr>
          <p:cNvPr id="7" name="TextBox 6">
            <a:extLst>
              <a:ext uri="{FF2B5EF4-FFF2-40B4-BE49-F238E27FC236}">
                <a16:creationId xmlns:a16="http://schemas.microsoft.com/office/drawing/2014/main" id="{3950D45A-EA7C-2F36-DD48-1DB7C3F2CF5E}"/>
              </a:ext>
            </a:extLst>
          </p:cNvPr>
          <p:cNvSpPr txBox="1"/>
          <p:nvPr/>
        </p:nvSpPr>
        <p:spPr>
          <a:xfrm>
            <a:off x="4086759" y="3358288"/>
            <a:ext cx="1621231" cy="646331"/>
          </a:xfrm>
          <a:prstGeom prst="rect">
            <a:avLst/>
          </a:prstGeom>
          <a:noFill/>
        </p:spPr>
        <p:txBody>
          <a:bodyPr wrap="square" rtlCol="0">
            <a:spAutoFit/>
          </a:bodyPr>
          <a:lstStyle/>
          <a:p>
            <a:r>
              <a:rPr lang="en-US" sz="3600" b="1" dirty="0">
                <a:solidFill>
                  <a:schemeClr val="accent1"/>
                </a:solidFill>
                <a:latin typeface="Montserrat" pitchFamily="2" charset="77"/>
              </a:rPr>
              <a:t>6</a:t>
            </a:r>
          </a:p>
        </p:txBody>
      </p:sp>
      <p:sp>
        <p:nvSpPr>
          <p:cNvPr id="8" name="TextBox 7">
            <a:extLst>
              <a:ext uri="{FF2B5EF4-FFF2-40B4-BE49-F238E27FC236}">
                <a16:creationId xmlns:a16="http://schemas.microsoft.com/office/drawing/2014/main" id="{41002F63-E8D5-D44D-D954-D8F314D89910}"/>
              </a:ext>
            </a:extLst>
          </p:cNvPr>
          <p:cNvSpPr txBox="1"/>
          <p:nvPr/>
        </p:nvSpPr>
        <p:spPr>
          <a:xfrm>
            <a:off x="5757075" y="2911271"/>
            <a:ext cx="1488857" cy="461665"/>
          </a:xfrm>
          <a:prstGeom prst="rect">
            <a:avLst/>
          </a:prstGeom>
          <a:noFill/>
        </p:spPr>
        <p:txBody>
          <a:bodyPr wrap="square" rtlCol="0">
            <a:spAutoFit/>
          </a:bodyPr>
          <a:lstStyle/>
          <a:p>
            <a:r>
              <a:rPr lang="en-US" sz="1200" dirty="0">
                <a:solidFill>
                  <a:schemeClr val="accent1"/>
                </a:solidFill>
                <a:latin typeface="Montserrat Medium" pitchFamily="2" charset="77"/>
              </a:rPr>
              <a:t>FDI</a:t>
            </a:r>
          </a:p>
          <a:p>
            <a:r>
              <a:rPr lang="en-US" sz="1200" dirty="0">
                <a:solidFill>
                  <a:schemeClr val="accent1"/>
                </a:solidFill>
                <a:latin typeface="Montserrat Medium" pitchFamily="2" charset="77"/>
              </a:rPr>
              <a:t>PROPOSALS</a:t>
            </a:r>
          </a:p>
        </p:txBody>
      </p:sp>
      <p:sp>
        <p:nvSpPr>
          <p:cNvPr id="18" name="TextBox 17">
            <a:extLst>
              <a:ext uri="{FF2B5EF4-FFF2-40B4-BE49-F238E27FC236}">
                <a16:creationId xmlns:a16="http://schemas.microsoft.com/office/drawing/2014/main" id="{81950703-14AA-5737-4CFD-9D1699B86EAF}"/>
              </a:ext>
            </a:extLst>
          </p:cNvPr>
          <p:cNvSpPr txBox="1"/>
          <p:nvPr/>
        </p:nvSpPr>
        <p:spPr>
          <a:xfrm>
            <a:off x="5757075"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82</a:t>
            </a:r>
          </a:p>
        </p:txBody>
      </p:sp>
      <p:grpSp>
        <p:nvGrpSpPr>
          <p:cNvPr id="14" name="Group 13">
            <a:extLst>
              <a:ext uri="{FF2B5EF4-FFF2-40B4-BE49-F238E27FC236}">
                <a16:creationId xmlns:a16="http://schemas.microsoft.com/office/drawing/2014/main" id="{F103F233-3F53-9162-EF72-30ECCAF06BF3}"/>
              </a:ext>
            </a:extLst>
          </p:cNvPr>
          <p:cNvGrpSpPr/>
          <p:nvPr/>
        </p:nvGrpSpPr>
        <p:grpSpPr>
          <a:xfrm>
            <a:off x="1016282" y="2759453"/>
            <a:ext cx="905948" cy="1175378"/>
            <a:chOff x="2032309" y="2759453"/>
            <a:chExt cx="905948" cy="1175378"/>
          </a:xfrm>
        </p:grpSpPr>
        <p:sp>
          <p:nvSpPr>
            <p:cNvPr id="11" name="Oval 10">
              <a:extLst>
                <a:ext uri="{FF2B5EF4-FFF2-40B4-BE49-F238E27FC236}">
                  <a16:creationId xmlns:a16="http://schemas.microsoft.com/office/drawing/2014/main" id="{A70410EA-90B1-5C81-8FC2-8B55FC5BBAB0}"/>
                </a:ext>
              </a:extLst>
            </p:cNvPr>
            <p:cNvSpPr/>
            <p:nvPr/>
          </p:nvSpPr>
          <p:spPr>
            <a:xfrm>
              <a:off x="2048722" y="2993416"/>
              <a:ext cx="889534" cy="885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2" name="2023">
              <a:extLst>
                <a:ext uri="{FF2B5EF4-FFF2-40B4-BE49-F238E27FC236}">
                  <a16:creationId xmlns:a16="http://schemas.microsoft.com/office/drawing/2014/main" id="{672FC423-7DA7-5C6E-C6F4-5040F6AACF9D}"/>
                </a:ext>
              </a:extLst>
            </p:cNvPr>
            <p:cNvSpPr txBox="1"/>
            <p:nvPr/>
          </p:nvSpPr>
          <p:spPr>
            <a:xfrm>
              <a:off x="2143032" y="305516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25</a:t>
              </a:r>
            </a:p>
          </p:txBody>
        </p:sp>
        <p:sp>
          <p:nvSpPr>
            <p:cNvPr id="29" name="YTD">
              <a:extLst>
                <a:ext uri="{FF2B5EF4-FFF2-40B4-BE49-F238E27FC236}">
                  <a16:creationId xmlns:a16="http://schemas.microsoft.com/office/drawing/2014/main" id="{5B2B263D-D04D-AF56-957B-AD61BD4CD75C}"/>
                </a:ext>
              </a:extLst>
            </p:cNvPr>
            <p:cNvSpPr txBox="1"/>
            <p:nvPr/>
          </p:nvSpPr>
          <p:spPr>
            <a:xfrm>
              <a:off x="2032309" y="2759453"/>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grpSp>
        <p:nvGrpSpPr>
          <p:cNvPr id="15" name="Group 14">
            <a:extLst>
              <a:ext uri="{FF2B5EF4-FFF2-40B4-BE49-F238E27FC236}">
                <a16:creationId xmlns:a16="http://schemas.microsoft.com/office/drawing/2014/main" id="{8EC1CF05-D46D-3346-09B4-0C8F9D4D65B3}"/>
              </a:ext>
            </a:extLst>
          </p:cNvPr>
          <p:cNvGrpSpPr/>
          <p:nvPr/>
        </p:nvGrpSpPr>
        <p:grpSpPr>
          <a:xfrm>
            <a:off x="1016282" y="3996724"/>
            <a:ext cx="905948" cy="1123302"/>
            <a:chOff x="2032309" y="3996724"/>
            <a:chExt cx="905948" cy="1123302"/>
          </a:xfrm>
        </p:grpSpPr>
        <p:sp>
          <p:nvSpPr>
            <p:cNvPr id="21" name="Oval 20">
              <a:extLst>
                <a:ext uri="{FF2B5EF4-FFF2-40B4-BE49-F238E27FC236}">
                  <a16:creationId xmlns:a16="http://schemas.microsoft.com/office/drawing/2014/main" id="{410BEF55-AED3-1E0A-02FF-95F802BD23D2}"/>
                </a:ext>
              </a:extLst>
            </p:cNvPr>
            <p:cNvSpPr/>
            <p:nvPr/>
          </p:nvSpPr>
          <p:spPr>
            <a:xfrm>
              <a:off x="2048722" y="3996724"/>
              <a:ext cx="889534" cy="892076"/>
            </a:xfrm>
            <a:prstGeom prst="ellipse">
              <a:avLst/>
            </a:prstGeom>
            <a:solidFill>
              <a:srgbClr val="A0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2" name="TextBox 21">
              <a:extLst>
                <a:ext uri="{FF2B5EF4-FFF2-40B4-BE49-F238E27FC236}">
                  <a16:creationId xmlns:a16="http://schemas.microsoft.com/office/drawing/2014/main" id="{3F7EA5D2-C66C-3126-38FD-B9A8B7553B17}"/>
                </a:ext>
              </a:extLst>
            </p:cNvPr>
            <p:cNvSpPr txBox="1"/>
            <p:nvPr/>
          </p:nvSpPr>
          <p:spPr>
            <a:xfrm>
              <a:off x="2119028" y="4071637"/>
              <a:ext cx="771365" cy="879664"/>
            </a:xfrm>
            <a:prstGeom prst="rect">
              <a:avLst/>
            </a:prstGeom>
            <a:noFill/>
          </p:spPr>
          <p:txBody>
            <a:bodyPr wrap="none" rtlCol="0">
              <a:spAutoFit/>
            </a:bodyPr>
            <a:lstStyle/>
            <a:p>
              <a:pPr>
                <a:lnSpc>
                  <a:spcPts val="3000"/>
                </a:lnSpc>
              </a:pPr>
              <a:r>
                <a:rPr lang="en-US" sz="3600" b="1" dirty="0">
                  <a:solidFill>
                    <a:schemeClr val="bg1"/>
                  </a:solidFill>
                  <a:latin typeface="Montserrat" pitchFamily="2" charset="77"/>
                </a:rPr>
                <a:t>20</a:t>
              </a:r>
              <a:br>
                <a:rPr lang="en-US" sz="3600" b="1" dirty="0">
                  <a:solidFill>
                    <a:schemeClr val="bg1"/>
                  </a:solidFill>
                  <a:latin typeface="Montserrat" pitchFamily="2" charset="77"/>
                </a:rPr>
              </a:br>
              <a:r>
                <a:rPr lang="en-US" sz="3600" b="1" dirty="0">
                  <a:solidFill>
                    <a:schemeClr val="bg1"/>
                  </a:solidFill>
                  <a:latin typeface="Montserrat" pitchFamily="2" charset="77"/>
                </a:rPr>
                <a:t>24</a:t>
              </a:r>
            </a:p>
          </p:txBody>
        </p:sp>
        <p:sp>
          <p:nvSpPr>
            <p:cNvPr id="23" name="TextBox 22">
              <a:extLst>
                <a:ext uri="{FF2B5EF4-FFF2-40B4-BE49-F238E27FC236}">
                  <a16:creationId xmlns:a16="http://schemas.microsoft.com/office/drawing/2014/main" id="{D41745F6-ED48-600A-2688-4C3B794C22AA}"/>
                </a:ext>
              </a:extLst>
            </p:cNvPr>
            <p:cNvSpPr txBox="1"/>
            <p:nvPr/>
          </p:nvSpPr>
          <p:spPr>
            <a:xfrm>
              <a:off x="2032309" y="4889194"/>
              <a:ext cx="905948" cy="230832"/>
            </a:xfrm>
            <a:prstGeom prst="rect">
              <a:avLst/>
            </a:prstGeom>
            <a:noFill/>
          </p:spPr>
          <p:txBody>
            <a:bodyPr wrap="square" rtlCol="0">
              <a:spAutoFit/>
            </a:bodyPr>
            <a:lstStyle/>
            <a:p>
              <a:pPr algn="ctr"/>
              <a:r>
                <a:rPr lang="en-US" sz="900" b="1" dirty="0">
                  <a:solidFill>
                    <a:schemeClr val="accent1"/>
                  </a:solidFill>
                  <a:latin typeface="Montserrat" pitchFamily="2" charset="77"/>
                </a:rPr>
                <a:t>ANNUAL</a:t>
              </a:r>
            </a:p>
          </p:txBody>
        </p:sp>
      </p:grpSp>
      <p:sp>
        <p:nvSpPr>
          <p:cNvPr id="24" name="TextBox 23">
            <a:extLst>
              <a:ext uri="{FF2B5EF4-FFF2-40B4-BE49-F238E27FC236}">
                <a16:creationId xmlns:a16="http://schemas.microsoft.com/office/drawing/2014/main" id="{B0D66F59-7EB7-3064-4519-75B943446D29}"/>
              </a:ext>
            </a:extLst>
          </p:cNvPr>
          <p:cNvSpPr txBox="1"/>
          <p:nvPr/>
        </p:nvSpPr>
        <p:spPr>
          <a:xfrm>
            <a:off x="2675976" y="4365285"/>
            <a:ext cx="1362919" cy="646331"/>
          </a:xfrm>
          <a:prstGeom prst="rect">
            <a:avLst/>
          </a:prstGeom>
          <a:noFill/>
        </p:spPr>
        <p:txBody>
          <a:bodyPr wrap="square" rtlCol="0">
            <a:spAutoFit/>
          </a:bodyPr>
          <a:lstStyle/>
          <a:p>
            <a:r>
              <a:rPr lang="en-US" sz="3600" b="1" dirty="0">
                <a:solidFill>
                  <a:srgbClr val="888888"/>
                </a:solidFill>
                <a:latin typeface="Montserrat" pitchFamily="2" charset="77"/>
              </a:rPr>
              <a:t>17</a:t>
            </a:r>
          </a:p>
        </p:txBody>
      </p:sp>
      <p:sp>
        <p:nvSpPr>
          <p:cNvPr id="25" name="TextBox 24">
            <a:extLst>
              <a:ext uri="{FF2B5EF4-FFF2-40B4-BE49-F238E27FC236}">
                <a16:creationId xmlns:a16="http://schemas.microsoft.com/office/drawing/2014/main" id="{B8A9EC83-9850-8E3C-CCBB-213AB83E52D5}"/>
              </a:ext>
            </a:extLst>
          </p:cNvPr>
          <p:cNvSpPr txBox="1"/>
          <p:nvPr/>
        </p:nvSpPr>
        <p:spPr>
          <a:xfrm>
            <a:off x="4086759" y="4365285"/>
            <a:ext cx="1621231" cy="646331"/>
          </a:xfrm>
          <a:prstGeom prst="rect">
            <a:avLst/>
          </a:prstGeom>
          <a:noFill/>
        </p:spPr>
        <p:txBody>
          <a:bodyPr wrap="square" rtlCol="0">
            <a:spAutoFit/>
          </a:bodyPr>
          <a:lstStyle/>
          <a:p>
            <a:r>
              <a:rPr lang="en-US" sz="3600" b="1" dirty="0">
                <a:solidFill>
                  <a:srgbClr val="888888"/>
                </a:solidFill>
                <a:latin typeface="Montserrat" pitchFamily="2" charset="77"/>
              </a:rPr>
              <a:t>15</a:t>
            </a:r>
          </a:p>
        </p:txBody>
      </p:sp>
      <p:sp>
        <p:nvSpPr>
          <p:cNvPr id="26" name="TextBox 25">
            <a:extLst>
              <a:ext uri="{FF2B5EF4-FFF2-40B4-BE49-F238E27FC236}">
                <a16:creationId xmlns:a16="http://schemas.microsoft.com/office/drawing/2014/main" id="{69561750-C528-39F6-DBE0-3505829AFE06}"/>
              </a:ext>
            </a:extLst>
          </p:cNvPr>
          <p:cNvSpPr txBox="1"/>
          <p:nvPr/>
        </p:nvSpPr>
        <p:spPr>
          <a:xfrm>
            <a:off x="5777512" y="4365285"/>
            <a:ext cx="1874978" cy="646331"/>
          </a:xfrm>
          <a:prstGeom prst="rect">
            <a:avLst/>
          </a:prstGeom>
          <a:noFill/>
        </p:spPr>
        <p:txBody>
          <a:bodyPr wrap="square" rtlCol="0">
            <a:spAutoFit/>
          </a:bodyPr>
          <a:lstStyle/>
          <a:p>
            <a:r>
              <a:rPr lang="en-US" sz="3600" b="1" dirty="0">
                <a:solidFill>
                  <a:srgbClr val="888888"/>
                </a:solidFill>
                <a:latin typeface="Montserrat" pitchFamily="2" charset="77"/>
              </a:rPr>
              <a:t>93</a:t>
            </a:r>
          </a:p>
        </p:txBody>
      </p:sp>
      <p:sp>
        <p:nvSpPr>
          <p:cNvPr id="28" name="TextBox 27">
            <a:extLst>
              <a:ext uri="{FF2B5EF4-FFF2-40B4-BE49-F238E27FC236}">
                <a16:creationId xmlns:a16="http://schemas.microsoft.com/office/drawing/2014/main" id="{042CA826-AD79-1870-E244-23C3C410173E}"/>
              </a:ext>
            </a:extLst>
          </p:cNvPr>
          <p:cNvSpPr txBox="1"/>
          <p:nvPr/>
        </p:nvSpPr>
        <p:spPr>
          <a:xfrm>
            <a:off x="7591764" y="2911271"/>
            <a:ext cx="1621231" cy="461665"/>
          </a:xfrm>
          <a:prstGeom prst="rect">
            <a:avLst/>
          </a:prstGeom>
          <a:noFill/>
        </p:spPr>
        <p:txBody>
          <a:bodyPr wrap="square" rtlCol="0">
            <a:spAutoFit/>
          </a:bodyPr>
          <a:lstStyle/>
          <a:p>
            <a:r>
              <a:rPr lang="en-US" sz="1200" dirty="0">
                <a:solidFill>
                  <a:schemeClr val="accent1"/>
                </a:solidFill>
                <a:latin typeface="Montserrat Medium" pitchFamily="2" charset="77"/>
              </a:rPr>
              <a:t>SITE SELECTION / </a:t>
            </a:r>
          </a:p>
          <a:p>
            <a:r>
              <a:rPr lang="en-US" sz="1200" dirty="0">
                <a:solidFill>
                  <a:schemeClr val="accent1"/>
                </a:solidFill>
                <a:latin typeface="Montserrat Medium" pitchFamily="2" charset="77"/>
              </a:rPr>
              <a:t>VIRTUAL TOURS</a:t>
            </a:r>
          </a:p>
        </p:txBody>
      </p:sp>
      <p:sp>
        <p:nvSpPr>
          <p:cNvPr id="30" name="TextBox 29">
            <a:extLst>
              <a:ext uri="{FF2B5EF4-FFF2-40B4-BE49-F238E27FC236}">
                <a16:creationId xmlns:a16="http://schemas.microsoft.com/office/drawing/2014/main" id="{FFACF516-FDB7-0620-EE45-50AB192E91D1}"/>
              </a:ext>
            </a:extLst>
          </p:cNvPr>
          <p:cNvSpPr txBox="1"/>
          <p:nvPr/>
        </p:nvSpPr>
        <p:spPr>
          <a:xfrm>
            <a:off x="7591764" y="3358288"/>
            <a:ext cx="1874978" cy="646331"/>
          </a:xfrm>
          <a:prstGeom prst="rect">
            <a:avLst/>
          </a:prstGeom>
          <a:noFill/>
        </p:spPr>
        <p:txBody>
          <a:bodyPr wrap="square" rtlCol="0">
            <a:spAutoFit/>
          </a:bodyPr>
          <a:lstStyle/>
          <a:p>
            <a:r>
              <a:rPr lang="en-US" sz="3600" b="1" dirty="0">
                <a:solidFill>
                  <a:schemeClr val="accent1"/>
                </a:solidFill>
                <a:latin typeface="Montserrat" pitchFamily="2" charset="77"/>
              </a:rPr>
              <a:t>100</a:t>
            </a:r>
          </a:p>
        </p:txBody>
      </p:sp>
      <p:sp>
        <p:nvSpPr>
          <p:cNvPr id="31" name="TextBox 30">
            <a:extLst>
              <a:ext uri="{FF2B5EF4-FFF2-40B4-BE49-F238E27FC236}">
                <a16:creationId xmlns:a16="http://schemas.microsoft.com/office/drawing/2014/main" id="{BC75AA55-E90F-187A-2020-F7D04ECFF191}"/>
              </a:ext>
            </a:extLst>
          </p:cNvPr>
          <p:cNvSpPr txBox="1"/>
          <p:nvPr/>
        </p:nvSpPr>
        <p:spPr>
          <a:xfrm>
            <a:off x="7618464" y="4365285"/>
            <a:ext cx="1874978" cy="646331"/>
          </a:xfrm>
          <a:prstGeom prst="rect">
            <a:avLst/>
          </a:prstGeom>
          <a:noFill/>
        </p:spPr>
        <p:txBody>
          <a:bodyPr wrap="square" rtlCol="0">
            <a:spAutoFit/>
          </a:bodyPr>
          <a:lstStyle/>
          <a:p>
            <a:r>
              <a:rPr lang="en-US" sz="3600" b="1" dirty="0">
                <a:solidFill>
                  <a:srgbClr val="888888"/>
                </a:solidFill>
                <a:latin typeface="Montserrat" pitchFamily="2" charset="77"/>
              </a:rPr>
              <a:t>144</a:t>
            </a:r>
          </a:p>
        </p:txBody>
      </p:sp>
      <p:pic>
        <p:nvPicPr>
          <p:cNvPr id="3" name="Graphic 2">
            <a:extLst>
              <a:ext uri="{FF2B5EF4-FFF2-40B4-BE49-F238E27FC236}">
                <a16:creationId xmlns:a16="http://schemas.microsoft.com/office/drawing/2014/main" id="{1E8ABD4A-7E5F-8AE5-EECA-212B0BE94D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6054973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0E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3F4464-D253-96D0-675F-1D0603EA2E6A}"/>
              </a:ext>
            </a:extLst>
          </p:cNvPr>
          <p:cNvSpPr/>
          <p:nvPr/>
        </p:nvSpPr>
        <p:spPr>
          <a:xfrm>
            <a:off x="0" y="0"/>
            <a:ext cx="12192000" cy="2462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CD16739E-8E89-FAA8-D4EC-CB25D21E148E}"/>
              </a:ext>
            </a:extLst>
          </p:cNvPr>
          <p:cNvSpPr/>
          <p:nvPr/>
        </p:nvSpPr>
        <p:spPr>
          <a:xfrm>
            <a:off x="-1" y="2472414"/>
            <a:ext cx="12192000" cy="43954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E7DBCF93-8094-3C65-77D8-726A0096585F}"/>
              </a:ext>
            </a:extLst>
          </p:cNvPr>
          <p:cNvSpPr txBox="1"/>
          <p:nvPr/>
        </p:nvSpPr>
        <p:spPr>
          <a:xfrm>
            <a:off x="908775" y="1052655"/>
            <a:ext cx="6945043" cy="830997"/>
          </a:xfrm>
          <a:prstGeom prst="rect">
            <a:avLst/>
          </a:prstGeom>
          <a:noFill/>
        </p:spPr>
        <p:txBody>
          <a:bodyPr wrap="square" rtlCol="0">
            <a:spAutoFit/>
          </a:bodyPr>
          <a:lstStyle/>
          <a:p>
            <a:r>
              <a:rPr lang="en-US" sz="4800" b="1" dirty="0">
                <a:solidFill>
                  <a:schemeClr val="accent1"/>
                </a:solidFill>
                <a:latin typeface="Montserrat" pitchFamily="2" charset="77"/>
              </a:rPr>
              <a:t>COMPANIES WE’VE</a:t>
            </a:r>
          </a:p>
        </p:txBody>
      </p:sp>
      <p:sp>
        <p:nvSpPr>
          <p:cNvPr id="3" name="TextBox 2">
            <a:extLst>
              <a:ext uri="{FF2B5EF4-FFF2-40B4-BE49-F238E27FC236}">
                <a16:creationId xmlns:a16="http://schemas.microsoft.com/office/drawing/2014/main" id="{D414C07A-1D4C-55A9-F877-B544F7AACF51}"/>
              </a:ext>
            </a:extLst>
          </p:cNvPr>
          <p:cNvSpPr txBox="1"/>
          <p:nvPr/>
        </p:nvSpPr>
        <p:spPr>
          <a:xfrm>
            <a:off x="908776" y="1666373"/>
            <a:ext cx="5767597" cy="830997"/>
          </a:xfrm>
          <a:prstGeom prst="rect">
            <a:avLst/>
          </a:prstGeom>
          <a:noFill/>
        </p:spPr>
        <p:txBody>
          <a:bodyPr wrap="square" rtlCol="0">
            <a:spAutoFit/>
          </a:bodyPr>
          <a:lstStyle/>
          <a:p>
            <a:r>
              <a:rPr lang="en-US" sz="4800" b="1" dirty="0">
                <a:solidFill>
                  <a:schemeClr val="accent1"/>
                </a:solidFill>
                <a:latin typeface="Montserrat" pitchFamily="2" charset="77"/>
              </a:rPr>
              <a:t>WORKED WITH</a:t>
            </a:r>
          </a:p>
        </p:txBody>
      </p:sp>
      <p:pic>
        <p:nvPicPr>
          <p:cNvPr id="74" name="Picture 73">
            <a:extLst>
              <a:ext uri="{FF2B5EF4-FFF2-40B4-BE49-F238E27FC236}">
                <a16:creationId xmlns:a16="http://schemas.microsoft.com/office/drawing/2014/main" id="{C8491205-FEFF-7A37-BCDF-F157FD4213FC}"/>
              </a:ext>
            </a:extLst>
          </p:cNvPr>
          <p:cNvPicPr>
            <a:picLocks noChangeAspect="1"/>
          </p:cNvPicPr>
          <p:nvPr/>
        </p:nvPicPr>
        <p:blipFill rotWithShape="1">
          <a:blip r:embed="rId3"/>
          <a:srcRect l="29765" t="24484" r="23795" b="19224"/>
          <a:stretch/>
        </p:blipFill>
        <p:spPr>
          <a:xfrm>
            <a:off x="758174" y="2986270"/>
            <a:ext cx="849287" cy="1029484"/>
          </a:xfrm>
          <a:prstGeom prst="rect">
            <a:avLst/>
          </a:prstGeom>
        </p:spPr>
      </p:pic>
      <p:pic>
        <p:nvPicPr>
          <p:cNvPr id="76" name="Picture 75">
            <a:extLst>
              <a:ext uri="{FF2B5EF4-FFF2-40B4-BE49-F238E27FC236}">
                <a16:creationId xmlns:a16="http://schemas.microsoft.com/office/drawing/2014/main" id="{D1C7C2E1-2D68-DC70-844E-114261B5BCE6}"/>
              </a:ext>
            </a:extLst>
          </p:cNvPr>
          <p:cNvPicPr>
            <a:picLocks noChangeAspect="1"/>
          </p:cNvPicPr>
          <p:nvPr/>
        </p:nvPicPr>
        <p:blipFill rotWithShape="1">
          <a:blip r:embed="rId4"/>
          <a:srcRect l="13793" t="33891" r="22178" b="29580"/>
          <a:stretch/>
        </p:blipFill>
        <p:spPr>
          <a:xfrm>
            <a:off x="1946538" y="3158334"/>
            <a:ext cx="1170952" cy="668035"/>
          </a:xfrm>
          <a:prstGeom prst="rect">
            <a:avLst/>
          </a:prstGeom>
        </p:spPr>
      </p:pic>
      <p:pic>
        <p:nvPicPr>
          <p:cNvPr id="78" name="Picture 77">
            <a:extLst>
              <a:ext uri="{FF2B5EF4-FFF2-40B4-BE49-F238E27FC236}">
                <a16:creationId xmlns:a16="http://schemas.microsoft.com/office/drawing/2014/main" id="{7AC3F575-B5EB-CA5C-D796-E3E8D380A7D7}"/>
              </a:ext>
            </a:extLst>
          </p:cNvPr>
          <p:cNvPicPr>
            <a:picLocks noChangeAspect="1"/>
          </p:cNvPicPr>
          <p:nvPr/>
        </p:nvPicPr>
        <p:blipFill rotWithShape="1">
          <a:blip r:embed="rId5"/>
          <a:srcRect l="11004" t="25973" r="12203" b="19717"/>
          <a:stretch/>
        </p:blipFill>
        <p:spPr>
          <a:xfrm>
            <a:off x="3354529" y="3103222"/>
            <a:ext cx="1117603" cy="790398"/>
          </a:xfrm>
          <a:prstGeom prst="rect">
            <a:avLst/>
          </a:prstGeom>
        </p:spPr>
      </p:pic>
      <p:pic>
        <p:nvPicPr>
          <p:cNvPr id="80" name="Picture 79">
            <a:extLst>
              <a:ext uri="{FF2B5EF4-FFF2-40B4-BE49-F238E27FC236}">
                <a16:creationId xmlns:a16="http://schemas.microsoft.com/office/drawing/2014/main" id="{11D3AFB1-DCC4-57C4-2264-DA35A1BD91EF}"/>
              </a:ext>
            </a:extLst>
          </p:cNvPr>
          <p:cNvPicPr>
            <a:picLocks noChangeAspect="1"/>
          </p:cNvPicPr>
          <p:nvPr/>
        </p:nvPicPr>
        <p:blipFill rotWithShape="1">
          <a:blip r:embed="rId6"/>
          <a:srcRect l="16459" t="35528" r="18977" b="38119"/>
          <a:stretch/>
        </p:blipFill>
        <p:spPr>
          <a:xfrm>
            <a:off x="4707617" y="3188254"/>
            <a:ext cx="1180746" cy="481944"/>
          </a:xfrm>
          <a:prstGeom prst="rect">
            <a:avLst/>
          </a:prstGeom>
        </p:spPr>
      </p:pic>
      <p:pic>
        <p:nvPicPr>
          <p:cNvPr id="82" name="Picture 81">
            <a:extLst>
              <a:ext uri="{FF2B5EF4-FFF2-40B4-BE49-F238E27FC236}">
                <a16:creationId xmlns:a16="http://schemas.microsoft.com/office/drawing/2014/main" id="{670541E7-0D88-53BD-9A78-03AC09E50A19}"/>
              </a:ext>
            </a:extLst>
          </p:cNvPr>
          <p:cNvPicPr>
            <a:picLocks noChangeAspect="1"/>
          </p:cNvPicPr>
          <p:nvPr/>
        </p:nvPicPr>
        <p:blipFill rotWithShape="1">
          <a:blip r:embed="rId7"/>
          <a:srcRect l="15605" t="20544" r="10953" b="19100"/>
          <a:stretch/>
        </p:blipFill>
        <p:spPr>
          <a:xfrm>
            <a:off x="6130196" y="2951402"/>
            <a:ext cx="1207513" cy="992344"/>
          </a:xfrm>
          <a:prstGeom prst="rect">
            <a:avLst/>
          </a:prstGeom>
        </p:spPr>
      </p:pic>
      <p:pic>
        <p:nvPicPr>
          <p:cNvPr id="84" name="Picture 83">
            <a:extLst>
              <a:ext uri="{FF2B5EF4-FFF2-40B4-BE49-F238E27FC236}">
                <a16:creationId xmlns:a16="http://schemas.microsoft.com/office/drawing/2014/main" id="{2B7812DD-6477-D1D3-78F1-4C294F9D271A}"/>
              </a:ext>
            </a:extLst>
          </p:cNvPr>
          <p:cNvPicPr>
            <a:picLocks noChangeAspect="1"/>
          </p:cNvPicPr>
          <p:nvPr/>
        </p:nvPicPr>
        <p:blipFill rotWithShape="1">
          <a:blip r:embed="rId8"/>
          <a:srcRect l="17625" t="20544" r="16348" b="19100"/>
          <a:stretch/>
        </p:blipFill>
        <p:spPr>
          <a:xfrm>
            <a:off x="7518068" y="2911969"/>
            <a:ext cx="1207512" cy="1103785"/>
          </a:xfrm>
          <a:prstGeom prst="rect">
            <a:avLst/>
          </a:prstGeom>
        </p:spPr>
      </p:pic>
      <p:pic>
        <p:nvPicPr>
          <p:cNvPr id="86" name="Picture 85">
            <a:extLst>
              <a:ext uri="{FF2B5EF4-FFF2-40B4-BE49-F238E27FC236}">
                <a16:creationId xmlns:a16="http://schemas.microsoft.com/office/drawing/2014/main" id="{1C98C18E-38BA-AB65-6B29-A072AF85288B}"/>
              </a:ext>
            </a:extLst>
          </p:cNvPr>
          <p:cNvPicPr>
            <a:picLocks noChangeAspect="1"/>
          </p:cNvPicPr>
          <p:nvPr/>
        </p:nvPicPr>
        <p:blipFill rotWithShape="1">
          <a:blip r:embed="rId9"/>
          <a:srcRect l="19183" t="18042" r="14789" b="25778"/>
          <a:stretch/>
        </p:blipFill>
        <p:spPr>
          <a:xfrm>
            <a:off x="9010039" y="2866205"/>
            <a:ext cx="1207512" cy="1027415"/>
          </a:xfrm>
          <a:prstGeom prst="rect">
            <a:avLst/>
          </a:prstGeom>
        </p:spPr>
      </p:pic>
      <p:pic>
        <p:nvPicPr>
          <p:cNvPr id="96" name="Picture 95">
            <a:extLst>
              <a:ext uri="{FF2B5EF4-FFF2-40B4-BE49-F238E27FC236}">
                <a16:creationId xmlns:a16="http://schemas.microsoft.com/office/drawing/2014/main" id="{31862DAA-855A-5AD9-5D71-CF34BCA6BB9D}"/>
              </a:ext>
            </a:extLst>
          </p:cNvPr>
          <p:cNvPicPr>
            <a:picLocks noChangeAspect="1"/>
          </p:cNvPicPr>
          <p:nvPr/>
        </p:nvPicPr>
        <p:blipFill rotWithShape="1">
          <a:blip r:embed="rId10"/>
          <a:srcRect l="22324" t="35515" r="23467" b="36163"/>
          <a:stretch/>
        </p:blipFill>
        <p:spPr>
          <a:xfrm>
            <a:off x="12713332" y="4560446"/>
            <a:ext cx="1288509" cy="673223"/>
          </a:xfrm>
          <a:prstGeom prst="rect">
            <a:avLst/>
          </a:prstGeom>
        </p:spPr>
      </p:pic>
      <p:pic>
        <p:nvPicPr>
          <p:cNvPr id="98" name="Picture 97">
            <a:extLst>
              <a:ext uri="{FF2B5EF4-FFF2-40B4-BE49-F238E27FC236}">
                <a16:creationId xmlns:a16="http://schemas.microsoft.com/office/drawing/2014/main" id="{B0E72F33-4354-7CA9-69D5-27D4C2F0E72C}"/>
              </a:ext>
            </a:extLst>
          </p:cNvPr>
          <p:cNvPicPr>
            <a:picLocks noChangeAspect="1"/>
          </p:cNvPicPr>
          <p:nvPr/>
        </p:nvPicPr>
        <p:blipFill rotWithShape="1">
          <a:blip r:embed="rId11"/>
          <a:srcRect l="13890" t="27429" r="15860" b="31746"/>
          <a:stretch/>
        </p:blipFill>
        <p:spPr>
          <a:xfrm>
            <a:off x="6180351" y="4437169"/>
            <a:ext cx="1096621" cy="637310"/>
          </a:xfrm>
          <a:prstGeom prst="rect">
            <a:avLst/>
          </a:prstGeom>
        </p:spPr>
      </p:pic>
      <p:pic>
        <p:nvPicPr>
          <p:cNvPr id="100" name="Picture 99">
            <a:extLst>
              <a:ext uri="{FF2B5EF4-FFF2-40B4-BE49-F238E27FC236}">
                <a16:creationId xmlns:a16="http://schemas.microsoft.com/office/drawing/2014/main" id="{5A8840C3-8C5C-510F-CE3C-1A9C9C6B3DF5}"/>
              </a:ext>
            </a:extLst>
          </p:cNvPr>
          <p:cNvPicPr>
            <a:picLocks noChangeAspect="1"/>
          </p:cNvPicPr>
          <p:nvPr/>
        </p:nvPicPr>
        <p:blipFill rotWithShape="1">
          <a:blip r:embed="rId12"/>
          <a:srcRect l="22111" t="29419" r="15813" b="29419"/>
          <a:stretch/>
        </p:blipFill>
        <p:spPr>
          <a:xfrm>
            <a:off x="7594851" y="4286533"/>
            <a:ext cx="1242498" cy="823883"/>
          </a:xfrm>
          <a:prstGeom prst="rect">
            <a:avLst/>
          </a:prstGeom>
        </p:spPr>
      </p:pic>
      <p:pic>
        <p:nvPicPr>
          <p:cNvPr id="104" name="Picture 103">
            <a:extLst>
              <a:ext uri="{FF2B5EF4-FFF2-40B4-BE49-F238E27FC236}">
                <a16:creationId xmlns:a16="http://schemas.microsoft.com/office/drawing/2014/main" id="{518A6D51-6C4D-EA1F-2F72-B1CA95823526}"/>
              </a:ext>
            </a:extLst>
          </p:cNvPr>
          <p:cNvPicPr>
            <a:picLocks noChangeAspect="1"/>
          </p:cNvPicPr>
          <p:nvPr/>
        </p:nvPicPr>
        <p:blipFill rotWithShape="1">
          <a:blip r:embed="rId13"/>
          <a:srcRect l="20323" t="38180" r="16684" b="37562"/>
          <a:stretch/>
        </p:blipFill>
        <p:spPr>
          <a:xfrm>
            <a:off x="10427479" y="4453437"/>
            <a:ext cx="1152027" cy="443621"/>
          </a:xfrm>
          <a:prstGeom prst="rect">
            <a:avLst/>
          </a:prstGeom>
        </p:spPr>
      </p:pic>
      <p:pic>
        <p:nvPicPr>
          <p:cNvPr id="106" name="Picture 105">
            <a:extLst>
              <a:ext uri="{FF2B5EF4-FFF2-40B4-BE49-F238E27FC236}">
                <a16:creationId xmlns:a16="http://schemas.microsoft.com/office/drawing/2014/main" id="{EE6A1047-3887-DCB1-31B3-268DC99071BE}"/>
              </a:ext>
            </a:extLst>
          </p:cNvPr>
          <p:cNvPicPr>
            <a:picLocks noChangeAspect="1"/>
          </p:cNvPicPr>
          <p:nvPr/>
        </p:nvPicPr>
        <p:blipFill rotWithShape="1">
          <a:blip r:embed="rId14"/>
          <a:srcRect l="15309" t="28305" r="15775" b="27872"/>
          <a:stretch/>
        </p:blipFill>
        <p:spPr>
          <a:xfrm>
            <a:off x="552647" y="5445147"/>
            <a:ext cx="1260340" cy="801433"/>
          </a:xfrm>
          <a:prstGeom prst="rect">
            <a:avLst/>
          </a:prstGeom>
        </p:spPr>
      </p:pic>
      <p:pic>
        <p:nvPicPr>
          <p:cNvPr id="108" name="Picture 107">
            <a:extLst>
              <a:ext uri="{FF2B5EF4-FFF2-40B4-BE49-F238E27FC236}">
                <a16:creationId xmlns:a16="http://schemas.microsoft.com/office/drawing/2014/main" id="{AA42FD25-9566-E4AC-F69E-974CFDC4CD25}"/>
              </a:ext>
            </a:extLst>
          </p:cNvPr>
          <p:cNvPicPr>
            <a:picLocks noChangeAspect="1"/>
          </p:cNvPicPr>
          <p:nvPr/>
        </p:nvPicPr>
        <p:blipFill>
          <a:blip r:embed="rId15"/>
          <a:stretch>
            <a:fillRect/>
          </a:stretch>
        </p:blipFill>
        <p:spPr>
          <a:xfrm>
            <a:off x="2088793" y="5401332"/>
            <a:ext cx="886443" cy="886443"/>
          </a:xfrm>
          <a:prstGeom prst="rect">
            <a:avLst/>
          </a:prstGeom>
        </p:spPr>
      </p:pic>
      <p:pic>
        <p:nvPicPr>
          <p:cNvPr id="112" name="Picture 111">
            <a:extLst>
              <a:ext uri="{FF2B5EF4-FFF2-40B4-BE49-F238E27FC236}">
                <a16:creationId xmlns:a16="http://schemas.microsoft.com/office/drawing/2014/main" id="{017642D3-BF36-694F-DB13-84F6BCA221BD}"/>
              </a:ext>
            </a:extLst>
          </p:cNvPr>
          <p:cNvPicPr>
            <a:picLocks noChangeAspect="1"/>
          </p:cNvPicPr>
          <p:nvPr/>
        </p:nvPicPr>
        <p:blipFill rotWithShape="1">
          <a:blip r:embed="rId16"/>
          <a:srcRect l="12376" t="20816" r="17167" b="27251"/>
          <a:stretch/>
        </p:blipFill>
        <p:spPr>
          <a:xfrm>
            <a:off x="4653736" y="5296819"/>
            <a:ext cx="1288509" cy="949762"/>
          </a:xfrm>
          <a:prstGeom prst="rect">
            <a:avLst/>
          </a:prstGeom>
        </p:spPr>
      </p:pic>
      <p:pic>
        <p:nvPicPr>
          <p:cNvPr id="118" name="Picture 117">
            <a:extLst>
              <a:ext uri="{FF2B5EF4-FFF2-40B4-BE49-F238E27FC236}">
                <a16:creationId xmlns:a16="http://schemas.microsoft.com/office/drawing/2014/main" id="{1F11B3AA-01FA-A65D-FAC7-601FBB9A0A57}"/>
              </a:ext>
            </a:extLst>
          </p:cNvPr>
          <p:cNvPicPr>
            <a:picLocks noChangeAspect="1"/>
          </p:cNvPicPr>
          <p:nvPr/>
        </p:nvPicPr>
        <p:blipFill rotWithShape="1">
          <a:blip r:embed="rId17"/>
          <a:srcRect l="13553" t="34366" r="16644" b="33159"/>
          <a:stretch/>
        </p:blipFill>
        <p:spPr>
          <a:xfrm>
            <a:off x="8975526" y="5538060"/>
            <a:ext cx="1276538" cy="593901"/>
          </a:xfrm>
          <a:prstGeom prst="rect">
            <a:avLst/>
          </a:prstGeom>
        </p:spPr>
      </p:pic>
      <p:pic>
        <p:nvPicPr>
          <p:cNvPr id="120" name="Picture 119">
            <a:extLst>
              <a:ext uri="{FF2B5EF4-FFF2-40B4-BE49-F238E27FC236}">
                <a16:creationId xmlns:a16="http://schemas.microsoft.com/office/drawing/2014/main" id="{74D71217-8F7B-299F-E20B-DA9AD88FAC7A}"/>
              </a:ext>
            </a:extLst>
          </p:cNvPr>
          <p:cNvPicPr>
            <a:picLocks noChangeAspect="1"/>
          </p:cNvPicPr>
          <p:nvPr/>
        </p:nvPicPr>
        <p:blipFill rotWithShape="1">
          <a:blip r:embed="rId18"/>
          <a:srcRect l="28157" t="23647" r="29544" b="22091"/>
          <a:stretch/>
        </p:blipFill>
        <p:spPr>
          <a:xfrm>
            <a:off x="12902262" y="5166129"/>
            <a:ext cx="773580" cy="992345"/>
          </a:xfrm>
          <a:prstGeom prst="rect">
            <a:avLst/>
          </a:prstGeom>
        </p:spPr>
      </p:pic>
      <p:pic>
        <p:nvPicPr>
          <p:cNvPr id="7" name="Picture 4" descr="UniFirst Corporation">
            <a:extLst>
              <a:ext uri="{FF2B5EF4-FFF2-40B4-BE49-F238E27FC236}">
                <a16:creationId xmlns:a16="http://schemas.microsoft.com/office/drawing/2014/main" id="{D1B329AE-ACD5-9891-26D6-3CCD65133AB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colorTemperature colorTemp="3544"/>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748041" y="2986270"/>
            <a:ext cx="862363" cy="8623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7466B39-C6D1-3655-B39C-59EE080B06A8}"/>
              </a:ext>
            </a:extLst>
          </p:cNvPr>
          <p:cNvPicPr>
            <a:picLocks noChangeAspect="1"/>
          </p:cNvPicPr>
          <p:nvPr/>
        </p:nvPicPr>
        <p:blipFill>
          <a:blip r:embed="rId21">
            <a:extLst>
              <a:ext uri="{BEBA8EAE-BF5A-486C-A8C5-ECC9F3942E4B}">
                <a14:imgProps xmlns:a14="http://schemas.microsoft.com/office/drawing/2010/main">
                  <a14:imgLayer r:embed="rId22">
                    <a14:imgEffect>
                      <a14:saturation sat="0"/>
                    </a14:imgEffect>
                  </a14:imgLayer>
                </a14:imgProps>
              </a:ext>
            </a:extLst>
          </a:blip>
          <a:stretch>
            <a:fillRect/>
          </a:stretch>
        </p:blipFill>
        <p:spPr>
          <a:xfrm>
            <a:off x="491510" y="4451986"/>
            <a:ext cx="1247573" cy="690847"/>
          </a:xfrm>
          <a:prstGeom prst="rect">
            <a:avLst/>
          </a:prstGeom>
        </p:spPr>
      </p:pic>
      <p:pic>
        <p:nvPicPr>
          <p:cNvPr id="9" name="Picture 8">
            <a:extLst>
              <a:ext uri="{FF2B5EF4-FFF2-40B4-BE49-F238E27FC236}">
                <a16:creationId xmlns:a16="http://schemas.microsoft.com/office/drawing/2014/main" id="{01274B69-0171-1518-D734-37487F611459}"/>
              </a:ext>
            </a:extLst>
          </p:cNvPr>
          <p:cNvPicPr>
            <a:picLocks noChangeAspect="1"/>
          </p:cNvPicPr>
          <p:nvPr/>
        </p:nvPicPr>
        <p:blipFill>
          <a:blip r:embed="rId23">
            <a:extLst>
              <a:ext uri="{BEBA8EAE-BF5A-486C-A8C5-ECC9F3942E4B}">
                <a14:imgProps xmlns:a14="http://schemas.microsoft.com/office/drawing/2010/main">
                  <a14:imgLayer r:embed="rId24">
                    <a14:imgEffect>
                      <a14:colorTemperature colorTemp="6329"/>
                    </a14:imgEffect>
                    <a14:imgEffect>
                      <a14:saturation sat="0"/>
                    </a14:imgEffect>
                  </a14:imgLayer>
                </a14:imgProps>
              </a:ext>
            </a:extLst>
          </a:blip>
          <a:stretch>
            <a:fillRect/>
          </a:stretch>
        </p:blipFill>
        <p:spPr>
          <a:xfrm>
            <a:off x="1856210" y="4595818"/>
            <a:ext cx="1409280" cy="320011"/>
          </a:xfrm>
          <a:prstGeom prst="rect">
            <a:avLst/>
          </a:prstGeom>
        </p:spPr>
      </p:pic>
      <p:pic>
        <p:nvPicPr>
          <p:cNvPr id="11" name="Picture 8" descr="No photo description available.">
            <a:extLst>
              <a:ext uri="{FF2B5EF4-FFF2-40B4-BE49-F238E27FC236}">
                <a16:creationId xmlns:a16="http://schemas.microsoft.com/office/drawing/2014/main" id="{F024CF69-4C85-8A9D-1AB2-15C686BA756D}"/>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46473" y="4214197"/>
            <a:ext cx="1106678" cy="11066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101A66-9025-5AE5-01EA-53513CB403CF}"/>
              </a:ext>
            </a:extLst>
          </p:cNvPr>
          <p:cNvPicPr>
            <a:picLocks noChangeAspect="1"/>
          </p:cNvPicPr>
          <p:nvPr/>
        </p:nvPicPr>
        <p:blipFill>
          <a:blip r:embed="rId27">
            <a:extLst>
              <a:ext uri="{BEBA8EAE-BF5A-486C-A8C5-ECC9F3942E4B}">
                <a14:imgProps xmlns:a14="http://schemas.microsoft.com/office/drawing/2010/main">
                  <a14:imgLayer r:embed="rId28">
                    <a14:imgEffect>
                      <a14:saturation sat="0"/>
                    </a14:imgEffect>
                  </a14:imgLayer>
                </a14:imgProps>
              </a:ext>
            </a:extLst>
          </a:blip>
          <a:stretch>
            <a:fillRect/>
          </a:stretch>
        </p:blipFill>
        <p:spPr>
          <a:xfrm>
            <a:off x="9035729" y="4564345"/>
            <a:ext cx="1156131" cy="351484"/>
          </a:xfrm>
          <a:prstGeom prst="rect">
            <a:avLst/>
          </a:prstGeom>
        </p:spPr>
      </p:pic>
      <p:pic>
        <p:nvPicPr>
          <p:cNvPr id="13" name="Picture 2" descr="Aduro Clean Technologies Inc. logo">
            <a:extLst>
              <a:ext uri="{FF2B5EF4-FFF2-40B4-BE49-F238E27FC236}">
                <a16:creationId xmlns:a16="http://schemas.microsoft.com/office/drawing/2014/main" id="{6E16F714-A181-FBFD-04C4-50766E071F77}"/>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0631" y="5445147"/>
            <a:ext cx="884666" cy="6786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6198672-1FD8-6A7C-CE0A-30DF24C728EF}"/>
              </a:ext>
            </a:extLst>
          </p:cNvPr>
          <p:cNvPicPr>
            <a:picLocks noChangeAspect="1"/>
          </p:cNvPicPr>
          <p:nvPr/>
        </p:nvPicPr>
        <p:blipFill>
          <a:blip r:embed="rId31">
            <a:extLst>
              <a:ext uri="{BEBA8EAE-BF5A-486C-A8C5-ECC9F3942E4B}">
                <a14:imgProps xmlns:a14="http://schemas.microsoft.com/office/drawing/2010/main">
                  <a14:imgLayer r:embed="rId32">
                    <a14:imgEffect>
                      <a14:saturation sat="0"/>
                    </a14:imgEffect>
                  </a14:imgLayer>
                </a14:imgProps>
              </a:ext>
            </a:extLst>
          </a:blip>
          <a:stretch>
            <a:fillRect/>
          </a:stretch>
        </p:blipFill>
        <p:spPr>
          <a:xfrm>
            <a:off x="7856902" y="5304477"/>
            <a:ext cx="699269" cy="930607"/>
          </a:xfrm>
          <a:prstGeom prst="rect">
            <a:avLst/>
          </a:prstGeom>
        </p:spPr>
      </p:pic>
      <p:pic>
        <p:nvPicPr>
          <p:cNvPr id="15" name="Picture 14">
            <a:extLst>
              <a:ext uri="{FF2B5EF4-FFF2-40B4-BE49-F238E27FC236}">
                <a16:creationId xmlns:a16="http://schemas.microsoft.com/office/drawing/2014/main" id="{EBCF7B9B-24D2-E7FE-E475-D17BFAB0567B}"/>
              </a:ext>
            </a:extLst>
          </p:cNvPr>
          <p:cNvPicPr>
            <a:picLocks noChangeAspect="1"/>
          </p:cNvPicPr>
          <p:nvPr/>
        </p:nvPicPr>
        <p:blipFill>
          <a:blip r:embed="rId33">
            <a:extLst>
              <a:ext uri="{BEBA8EAE-BF5A-486C-A8C5-ECC9F3942E4B}">
                <a14:imgProps xmlns:a14="http://schemas.microsoft.com/office/drawing/2010/main">
                  <a14:imgLayer r:embed="rId34">
                    <a14:imgEffect>
                      <a14:saturation sat="0"/>
                    </a14:imgEffect>
                  </a14:imgLayer>
                </a14:imgProps>
              </a:ext>
            </a:extLst>
          </a:blip>
          <a:stretch>
            <a:fillRect/>
          </a:stretch>
        </p:blipFill>
        <p:spPr>
          <a:xfrm>
            <a:off x="3230971" y="5564791"/>
            <a:ext cx="1240446" cy="434156"/>
          </a:xfrm>
          <a:prstGeom prst="rect">
            <a:avLst/>
          </a:prstGeom>
        </p:spPr>
      </p:pic>
      <p:pic>
        <p:nvPicPr>
          <p:cNvPr id="10" name="Picture 9">
            <a:extLst>
              <a:ext uri="{FF2B5EF4-FFF2-40B4-BE49-F238E27FC236}">
                <a16:creationId xmlns:a16="http://schemas.microsoft.com/office/drawing/2014/main" id="{7416BF41-C075-0CEE-B8B9-E160D2AC049D}"/>
              </a:ext>
            </a:extLst>
          </p:cNvPr>
          <p:cNvPicPr>
            <a:picLocks noChangeAspect="1"/>
          </p:cNvPicPr>
          <p:nvPr/>
        </p:nvPicPr>
        <p:blipFill>
          <a:blip r:embed="rId35">
            <a:extLst>
              <a:ext uri="{BEBA8EAE-BF5A-486C-A8C5-ECC9F3942E4B}">
                <a14:imgProps xmlns:a14="http://schemas.microsoft.com/office/drawing/2010/main">
                  <a14:imgLayer r:embed="rId36">
                    <a14:imgEffect>
                      <a14:saturation sat="0"/>
                    </a14:imgEffect>
                  </a14:imgLayer>
                </a14:imgProps>
              </a:ext>
            </a:extLst>
          </a:blip>
          <a:stretch>
            <a:fillRect/>
          </a:stretch>
        </p:blipFill>
        <p:spPr>
          <a:xfrm>
            <a:off x="10301285" y="3325121"/>
            <a:ext cx="1766702" cy="332479"/>
          </a:xfrm>
          <a:prstGeom prst="rect">
            <a:avLst/>
          </a:prstGeom>
        </p:spPr>
      </p:pic>
      <p:pic>
        <p:nvPicPr>
          <p:cNvPr id="16" name="Picture 8" descr="No photo description available.">
            <a:extLst>
              <a:ext uri="{FF2B5EF4-FFF2-40B4-BE49-F238E27FC236}">
                <a16:creationId xmlns:a16="http://schemas.microsoft.com/office/drawing/2014/main" id="{C335EFA8-9D4C-3ECE-941C-A9E3943CA1BD}"/>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02584" y="4249219"/>
            <a:ext cx="928294" cy="9278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497FD22-1CD1-D8A4-8323-C7CB5835C426}"/>
              </a:ext>
            </a:extLst>
          </p:cNvPr>
          <p:cNvPicPr>
            <a:picLocks noChangeAspect="1"/>
          </p:cNvPicPr>
          <p:nvPr/>
        </p:nvPicPr>
        <p:blipFill>
          <a:blip r:embed="rId39">
            <a:extLst>
              <a:ext uri="{BEBA8EAE-BF5A-486C-A8C5-ECC9F3942E4B}">
                <a14:imgProps xmlns:a14="http://schemas.microsoft.com/office/drawing/2010/main">
                  <a14:imgLayer r:embed="rId40">
                    <a14:imgEffect>
                      <a14:saturation sat="0"/>
                    </a14:imgEffect>
                  </a14:imgLayer>
                </a14:imgProps>
              </a:ext>
            </a:extLst>
          </a:blip>
          <a:stretch>
            <a:fillRect/>
          </a:stretch>
        </p:blipFill>
        <p:spPr>
          <a:xfrm>
            <a:off x="10304474" y="5274910"/>
            <a:ext cx="1245731" cy="840677"/>
          </a:xfrm>
          <a:prstGeom prst="rect">
            <a:avLst/>
          </a:prstGeom>
        </p:spPr>
      </p:pic>
      <p:pic>
        <p:nvPicPr>
          <p:cNvPr id="2" name="Graphic 1">
            <a:extLst>
              <a:ext uri="{FF2B5EF4-FFF2-40B4-BE49-F238E27FC236}">
                <a16:creationId xmlns:a16="http://schemas.microsoft.com/office/drawing/2014/main" id="{3D22BC59-FD3F-4E32-5803-058861FB0F7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0" y="-18563"/>
            <a:ext cx="3156557" cy="613775"/>
          </a:xfrm>
          <a:prstGeom prst="rect">
            <a:avLst/>
          </a:prstGeom>
        </p:spPr>
      </p:pic>
    </p:spTree>
    <p:extLst>
      <p:ext uri="{BB962C8B-B14F-4D97-AF65-F5344CB8AC3E}">
        <p14:creationId xmlns:p14="http://schemas.microsoft.com/office/powerpoint/2010/main" val="22780230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Office Theme">
  <a:themeElements>
    <a:clrScheme name="LEDC Brand Colours">
      <a:dk1>
        <a:srgbClr val="575757"/>
      </a:dk1>
      <a:lt1>
        <a:srgbClr val="FFFFFF"/>
      </a:lt1>
      <a:dk2>
        <a:srgbClr val="142850"/>
      </a:dk2>
      <a:lt2>
        <a:srgbClr val="E8F4F4"/>
      </a:lt2>
      <a:accent1>
        <a:srgbClr val="003B61"/>
      </a:accent1>
      <a:accent2>
        <a:srgbClr val="ADDADC"/>
      </a:accent2>
      <a:accent3>
        <a:srgbClr val="D8117B"/>
      </a:accent3>
      <a:accent4>
        <a:srgbClr val="FCD11F"/>
      </a:accent4>
      <a:accent5>
        <a:srgbClr val="0095C4"/>
      </a:accent5>
      <a:accent6>
        <a:srgbClr val="BD90B5"/>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498BA5130F2E4D98548CCAFC680853" ma:contentTypeVersion="22" ma:contentTypeDescription="Create a new document." ma:contentTypeScope="" ma:versionID="f934022d8002d94f7c2eff11f1c1ea5d">
  <xsd:schema xmlns:xsd="http://www.w3.org/2001/XMLSchema" xmlns:xs="http://www.w3.org/2001/XMLSchema" xmlns:p="http://schemas.microsoft.com/office/2006/metadata/properties" xmlns:ns1="http://schemas.microsoft.com/sharepoint/v3" xmlns:ns2="4af519e2-d538-4beb-a03f-3bd064e8655b" xmlns:ns3="458dd57f-0236-474c-a0bf-dedee31bd2fc" targetNamespace="http://schemas.microsoft.com/office/2006/metadata/properties" ma:root="true" ma:fieldsID="fa4e4e368ab30441d8b9ac66c769767b" ns1:_="" ns2:_="" ns3:_="">
    <xsd:import namespace="http://schemas.microsoft.com/sharepoint/v3"/>
    <xsd:import namespace="4af519e2-d538-4beb-a03f-3bd064e8655b"/>
    <xsd:import namespace="458dd57f-0236-474c-a0bf-dedee31bd2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f519e2-d538-4beb-a03f-3bd064e86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73b68e-101a-4253-955f-d38a245c4a7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dd57f-0236-474c-a0bf-dedee31bd2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a0f4818-f909-47bd-a3a2-0fbff6a26184}" ma:internalName="TaxCatchAll" ma:showField="CatchAllData" ma:web="458dd57f-0236-474c-a0bf-dedee31bd2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8dd57f-0236-474c-a0bf-dedee31bd2fc" xsi:nil="true"/>
    <_ip_UnifiedCompliancePolicyUIAction xmlns="http://schemas.microsoft.com/sharepoint/v3" xsi:nil="true"/>
    <_ip_UnifiedCompliancePolicyProperties xmlns="http://schemas.microsoft.com/sharepoint/v3" xsi:nil="true"/>
    <lcf76f155ced4ddcb4097134ff3c332f xmlns="4af519e2-d538-4beb-a03f-3bd064e8655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8222F2-1CF6-43E7-A278-17078D5DDD55}"/>
</file>

<file path=customXml/itemProps2.xml><?xml version="1.0" encoding="utf-8"?>
<ds:datastoreItem xmlns:ds="http://schemas.openxmlformats.org/officeDocument/2006/customXml" ds:itemID="{320EE3A6-99B3-4D55-8447-293FB778FC0A}"/>
</file>

<file path=customXml/itemProps3.xml><?xml version="1.0" encoding="utf-8"?>
<ds:datastoreItem xmlns:ds="http://schemas.openxmlformats.org/officeDocument/2006/customXml" ds:itemID="{4E5EBF80-990A-4C48-B1D8-ADEFE69BE7B9}"/>
</file>

<file path=docProps/app.xml><?xml version="1.0" encoding="utf-8"?>
<Properties xmlns="http://schemas.openxmlformats.org/officeDocument/2006/extended-properties" xmlns:vt="http://schemas.openxmlformats.org/officeDocument/2006/docPropsVTypes">
  <Template>Office 2013 - 2022 Theme</Template>
  <TotalTime>44821</TotalTime>
  <Words>2498</Words>
  <Application>Microsoft Macintosh PowerPoint</Application>
  <PresentationFormat>Widescreen</PresentationFormat>
  <Paragraphs>421</Paragraphs>
  <Slides>27</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Zoho_Puvi_Regular</vt:lpstr>
      <vt:lpstr>Zoho_Puvi_SemiBold</vt:lpstr>
      <vt:lpstr>Verdana</vt:lpstr>
      <vt:lpstr>Proxima Nova Black</vt:lpstr>
      <vt:lpstr>Calibri</vt:lpstr>
      <vt:lpstr>Proxima Nova Extrabold</vt:lpstr>
      <vt:lpstr>Proxima Nova Th</vt:lpstr>
      <vt:lpstr>Montserrat Medium</vt:lpstr>
      <vt:lpstr>Montserrat</vt:lpstr>
      <vt:lpstr>Proxima Nova Medium</vt:lpstr>
      <vt:lpstr>Roboto</vt:lpstr>
      <vt:lpstr>Proxima Nova Rg</vt:lpstr>
      <vt:lpstr>Arial</vt:lpstr>
      <vt:lpstr>Office Theme</vt:lpstr>
      <vt:lpstr>PowerPoint Presentation</vt:lpstr>
      <vt:lpstr>PowerPoint Presentation</vt:lpstr>
      <vt:lpstr>PowerPoint Presentation</vt:lpstr>
      <vt:lpstr>KEY SECTORS</vt:lpstr>
      <vt:lpstr>PowerPoint Presentation</vt:lpstr>
      <vt:lpstr>PowerPoint Presentation</vt:lpstr>
      <vt:lpstr>PowerPoint Presentation</vt:lpstr>
      <vt:lpstr>PowerPoint Presentation</vt:lpstr>
      <vt:lpstr>PowerPoint Presentation</vt:lpstr>
      <vt:lpstr>RECENT INVESTMENTS</vt:lpstr>
      <vt:lpstr>PowerPoint Presentation</vt:lpstr>
      <vt:lpstr>PowerPoint Presentation</vt:lpstr>
      <vt:lpstr>MARKETING CAMPAIGNS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EVENTS</vt:lpstr>
      <vt:lpstr>EVENTS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Mindy Blinkhorn</dc:creator>
  <cp:lastModifiedBy>mindy blinkhorn, blueaardvark.ca</cp:lastModifiedBy>
  <cp:revision>150</cp:revision>
  <dcterms:created xsi:type="dcterms:W3CDTF">2023-10-10T19:50:21Z</dcterms:created>
  <dcterms:modified xsi:type="dcterms:W3CDTF">2026-05-19T16:35:33Z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0x0101001A498BA5130F2E4D98548CCAFC680853</vt:lpwstr>
  </property>
</Properties>
</file>